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45897" showSpecialPlsOnTitleSld="0" strictFirstAndLastChars="0" saveSubsetFonts="1">
  <p:sldMasterIdLst>
    <p:sldMasterId id="2147483664" r:id="rId1"/>
  </p:sldMasterIdLst>
  <p:notesMasterIdLst>
    <p:notesMasterId r:id="rId38"/>
  </p:notesMasterIdLst>
  <p:handoutMasterIdLst>
    <p:handoutMasterId r:id="rId39"/>
  </p:handoutMasterIdLst>
  <p:sldIdLst>
    <p:sldId id="288" r:id="rId2"/>
    <p:sldId id="261" r:id="rId3"/>
    <p:sldId id="257" r:id="rId4"/>
    <p:sldId id="259" r:id="rId5"/>
    <p:sldId id="262" r:id="rId6"/>
    <p:sldId id="258" r:id="rId7"/>
    <p:sldId id="263" r:id="rId8"/>
    <p:sldId id="260" r:id="rId9"/>
    <p:sldId id="275" r:id="rId10"/>
    <p:sldId id="264" r:id="rId11"/>
    <p:sldId id="277" r:id="rId12"/>
    <p:sldId id="281" r:id="rId13"/>
    <p:sldId id="289" r:id="rId14"/>
    <p:sldId id="283" r:id="rId15"/>
    <p:sldId id="265" r:id="rId16"/>
    <p:sldId id="276" r:id="rId17"/>
    <p:sldId id="292" r:id="rId18"/>
    <p:sldId id="301" r:id="rId19"/>
    <p:sldId id="302" r:id="rId20"/>
    <p:sldId id="267" r:id="rId21"/>
    <p:sldId id="307" r:id="rId22"/>
    <p:sldId id="269" r:id="rId23"/>
    <p:sldId id="270" r:id="rId24"/>
    <p:sldId id="285" r:id="rId25"/>
    <p:sldId id="271" r:id="rId26"/>
    <p:sldId id="287" r:id="rId27"/>
    <p:sldId id="298" r:id="rId28"/>
    <p:sldId id="305" r:id="rId29"/>
    <p:sldId id="297" r:id="rId30"/>
    <p:sldId id="290" r:id="rId31"/>
    <p:sldId id="299" r:id="rId32"/>
    <p:sldId id="300" r:id="rId33"/>
    <p:sldId id="273" r:id="rId34"/>
    <p:sldId id="280" r:id="rId35"/>
    <p:sldId id="306" r:id="rId36"/>
    <p:sldId id="304" r:id="rId3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D87A75-AE53-4CD3-9948-B12C9E09011A}">
          <p14:sldIdLst>
            <p14:sldId id="288"/>
            <p14:sldId id="261"/>
            <p14:sldId id="257"/>
            <p14:sldId id="259"/>
            <p14:sldId id="262"/>
            <p14:sldId id="258"/>
            <p14:sldId id="263"/>
            <p14:sldId id="260"/>
            <p14:sldId id="275"/>
            <p14:sldId id="264"/>
            <p14:sldId id="277"/>
            <p14:sldId id="281"/>
            <p14:sldId id="289"/>
            <p14:sldId id="283"/>
            <p14:sldId id="265"/>
            <p14:sldId id="276"/>
            <p14:sldId id="292"/>
            <p14:sldId id="301"/>
            <p14:sldId id="302"/>
            <p14:sldId id="267"/>
            <p14:sldId id="307"/>
            <p14:sldId id="269"/>
            <p14:sldId id="270"/>
            <p14:sldId id="285"/>
            <p14:sldId id="271"/>
            <p14:sldId id="287"/>
            <p14:sldId id="298"/>
            <p14:sldId id="305"/>
            <p14:sldId id="297"/>
            <p14:sldId id="290"/>
            <p14:sldId id="299"/>
            <p14:sldId id="300"/>
            <p14:sldId id="273"/>
            <p14:sldId id="280"/>
            <p14:sldId id="306"/>
            <p14:sldId id="30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311">
          <p15:clr>
            <a:srgbClr val="A4A3A4"/>
          </p15:clr>
        </p15:guide>
        <p15:guide id="2" orient="horz" pos="3758">
          <p15:clr>
            <a:srgbClr val="A4A3A4"/>
          </p15:clr>
        </p15:guide>
        <p15:guide id="3" orient="horz" pos="1062">
          <p15:clr>
            <a:srgbClr val="A4A3A4"/>
          </p15:clr>
        </p15:guide>
        <p15:guide id="4" orient="horz" pos="449">
          <p15:clr>
            <a:srgbClr val="A4A3A4"/>
          </p15:clr>
        </p15:guide>
        <p15:guide id="5" orient="horz" pos="2849">
          <p15:clr>
            <a:srgbClr val="A4A3A4"/>
          </p15:clr>
        </p15:guide>
        <p15:guide id="6" orient="horz" pos="2153">
          <p15:clr>
            <a:srgbClr val="A4A3A4"/>
          </p15:clr>
        </p15:guide>
        <p15:guide id="7" orient="horz" pos="5442">
          <p15:clr>
            <a:srgbClr val="A4A3A4"/>
          </p15:clr>
        </p15:guide>
        <p15:guide id="8" orient="horz" pos="1954">
          <p15:clr>
            <a:srgbClr val="A4A3A4"/>
          </p15:clr>
        </p15:guide>
        <p15:guide id="9" pos="219">
          <p15:clr>
            <a:srgbClr val="A4A3A4"/>
          </p15:clr>
        </p15:guide>
        <p15:guide id="10" pos="5551">
          <p15:clr>
            <a:srgbClr val="A4A3A4"/>
          </p15:clr>
        </p15:guide>
        <p15:guide id="11" pos="2879">
          <p15:clr>
            <a:srgbClr val="A4A3A4"/>
          </p15:clr>
        </p15:guide>
        <p15:guide id="12" pos="1521">
          <p15:clr>
            <a:srgbClr val="A4A3A4"/>
          </p15:clr>
        </p15:guide>
        <p15:guide id="13" pos="421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orient="horz" pos="5906">
          <p15:clr>
            <a:srgbClr val="A4A3A4"/>
          </p15:clr>
        </p15:guide>
        <p15:guide id="3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 User" initials="GE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C4C"/>
    <a:srgbClr val="00AA50"/>
    <a:srgbClr val="7A7A7A"/>
    <a:srgbClr val="6B6B6B"/>
    <a:srgbClr val="767676"/>
    <a:srgbClr val="656565"/>
    <a:srgbClr val="CD0078"/>
    <a:srgbClr val="3C73B9"/>
    <a:srgbClr val="EBD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70" autoAdjust="0"/>
    <p:restoredTop sz="91446" autoAdjust="0"/>
  </p:normalViewPr>
  <p:slideViewPr>
    <p:cSldViewPr snapToGrid="0">
      <p:cViewPr>
        <p:scale>
          <a:sx n="93" d="100"/>
          <a:sy n="93" d="100"/>
        </p:scale>
        <p:origin x="-246" y="-348"/>
      </p:cViewPr>
      <p:guideLst>
        <p:guide orient="horz" pos="1311"/>
        <p:guide orient="horz" pos="3758"/>
        <p:guide orient="horz" pos="1062"/>
        <p:guide orient="horz" pos="449"/>
        <p:guide orient="horz" pos="2849"/>
        <p:guide orient="horz" pos="2153"/>
        <p:guide orient="horz" pos="5442"/>
        <p:guide orient="horz" pos="1954"/>
        <p:guide pos="219"/>
        <p:guide pos="5551"/>
        <p:guide pos="2879"/>
        <p:guide pos="1521"/>
        <p:guide pos="42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-2264" y="-96"/>
      </p:cViewPr>
      <p:guideLst>
        <p:guide orient="horz" pos="3024"/>
        <p:guide orient="horz" pos="5906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7-20T08:24:09.411" idx="3">
    <p:pos x="2782" y="1820"/>
    <p:text>I defintyl think we should say this in the presentation. But lets try to shorten the text version so the viewers don't feel the need to read off the slides.</p:tex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13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8916988"/>
            <a:ext cx="16002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2922588" y="8988425"/>
            <a:ext cx="40211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ts val="1100"/>
              </a:lnSpc>
            </a:pPr>
            <a:fld id="{248A7D45-D04D-4B80-90EF-34F48D18C37A}" type="slidenum">
              <a:rPr lang="en-US" sz="900">
                <a:solidFill>
                  <a:srgbClr val="1E4191"/>
                </a:solidFill>
              </a:rPr>
              <a:pPr algn="r">
                <a:lnSpc>
                  <a:spcPts val="1100"/>
                </a:lnSpc>
              </a:pPr>
              <a:t>‹#›</a:t>
            </a:fld>
            <a:r>
              <a:rPr lang="en-US" sz="900">
                <a:solidFill>
                  <a:srgbClr val="1E4191"/>
                </a:solidFill>
              </a:rPr>
              <a:t> /</a:t>
            </a:r>
          </a:p>
          <a:p>
            <a:pPr algn="r">
              <a:lnSpc>
                <a:spcPts val="1100"/>
              </a:lnSpc>
            </a:pPr>
            <a:r>
              <a:rPr lang="en-US" sz="900">
                <a:solidFill>
                  <a:srgbClr val="1E4191"/>
                </a:solidFill>
              </a:rPr>
              <a:t>GE  / </a:t>
            </a:r>
          </a:p>
          <a:p>
            <a:pPr algn="r"/>
            <a:endParaRPr lang="en-US" sz="900">
              <a:solidFill>
                <a:srgbClr val="1E4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75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6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8916988"/>
            <a:ext cx="16002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228600"/>
            <a:ext cx="5730875" cy="4298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573087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4" tIns="48322" rIns="96644" bIns="483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8862" name="Text Box 14"/>
          <p:cNvSpPr txBox="1">
            <a:spLocks noChangeArrowheads="1"/>
          </p:cNvSpPr>
          <p:nvPr/>
        </p:nvSpPr>
        <p:spPr bwMode="auto">
          <a:xfrm>
            <a:off x="2922588" y="8988425"/>
            <a:ext cx="40211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ts val="1100"/>
              </a:lnSpc>
            </a:pPr>
            <a:fld id="{AB69BBA2-4AEB-4B61-8393-54D11319A087}" type="slidenum">
              <a:rPr lang="en-US" sz="900">
                <a:solidFill>
                  <a:srgbClr val="1E4191"/>
                </a:solidFill>
              </a:rPr>
              <a:pPr algn="r">
                <a:lnSpc>
                  <a:spcPts val="1100"/>
                </a:lnSpc>
              </a:pPr>
              <a:t>‹#›</a:t>
            </a:fld>
            <a:r>
              <a:rPr lang="en-US" sz="900">
                <a:solidFill>
                  <a:srgbClr val="1E4191"/>
                </a:solidFill>
              </a:rPr>
              <a:t> /</a:t>
            </a:r>
          </a:p>
          <a:p>
            <a:pPr algn="r">
              <a:lnSpc>
                <a:spcPts val="1100"/>
              </a:lnSpc>
            </a:pPr>
            <a:r>
              <a:rPr lang="en-US" sz="900">
                <a:solidFill>
                  <a:srgbClr val="1E4191"/>
                </a:solidFill>
              </a:rPr>
              <a:t>GE  / </a:t>
            </a:r>
          </a:p>
          <a:p>
            <a:pPr algn="r"/>
            <a:endParaRPr lang="en-US" sz="900">
              <a:solidFill>
                <a:srgbClr val="1E4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7040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Kyle</a:t>
            </a:r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5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an </a:t>
            </a:r>
            <a:r>
              <a:rPr lang="en-US" baseline="0" dirty="0" err="1" smtClean="0"/>
              <a:t>estimote</a:t>
            </a:r>
            <a:r>
              <a:rPr lang="en-US" baseline="0" dirty="0" smtClean="0"/>
              <a:t> beacon?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Bluetooth native to Pi.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3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87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76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13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25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r>
              <a:rPr lang="en-US" baseline="0" dirty="0" smtClean="0"/>
              <a:t>, Estimotes are meant to track devices such as cellphones by attaching them around a perimeter of a room. However, this option is not feasible as we could not attach raspberry pi’s as sensors to every asset due to cost, power constraints.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72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8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07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5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86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50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55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36688" y="730250"/>
            <a:ext cx="4456112" cy="3341688"/>
          </a:xfrm>
          <a:ln w="12700" cap="flat"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05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Eliminating </a:t>
            </a:r>
            <a:r>
              <a:rPr lang="en-US" smtClean="0"/>
              <a:t>Cycle Count and PI Day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58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– new version of Estimotes being released soon.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could be produced by GE more efficiently and with more sensors.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56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43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0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17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52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88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05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31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4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5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344488" y="263525"/>
            <a:ext cx="8401050" cy="1395413"/>
          </a:xfrm>
        </p:spPr>
        <p:txBody>
          <a:bodyPr/>
          <a:lstStyle>
            <a:lvl1pPr>
              <a:spcBef>
                <a:spcPct val="25000"/>
              </a:spcBef>
              <a:defRPr sz="5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80616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44488" y="1677988"/>
            <a:ext cx="8396287" cy="1752600"/>
          </a:xfrm>
        </p:spPr>
        <p:txBody>
          <a:bodyPr/>
          <a:lstStyle>
            <a:lvl1pPr>
              <a:spcBef>
                <a:spcPct val="0"/>
              </a:spcBef>
              <a:defRPr sz="5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580619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803900"/>
            <a:ext cx="24860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27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93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079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Viol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416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18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:\Documents and Settings\200015691\Desktop\Ivan Files\Downloads\IAW Tagline\IAW Tagline PPT use\One Line-Horizontal\GE_lockup_PMS7455_IaW_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733675"/>
            <a:ext cx="3687763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07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 smtClean="0"/>
              <a:t>GE Title or job number</a:t>
            </a:r>
            <a:endParaRPr lang="en-US" sz="900" dirty="0"/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7/29/2016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90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80988"/>
            <a:ext cx="8459788" cy="60824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115736"/>
            <a:ext cx="8459788" cy="4848503"/>
          </a:xfrm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/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7/29/2016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92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727200"/>
            <a:ext cx="4152900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7200"/>
            <a:ext cx="4154488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/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7/29/2016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91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206870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6063201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/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7/29/2016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65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142" y="1736449"/>
            <a:ext cx="4152405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142" y="2189527"/>
            <a:ext cx="4152405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3414" y="1736449"/>
            <a:ext cx="4154036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3414" y="2189527"/>
            <a:ext cx="4154036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2900" y="280988"/>
            <a:ext cx="8459788" cy="998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/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7/29/2016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80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/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7/29/2016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410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77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80988"/>
            <a:ext cx="8459788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727200"/>
            <a:ext cx="8459788" cy="423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80" r:id="rId1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50000"/>
        </a:spcBef>
        <a:spcAft>
          <a:spcPct val="0"/>
        </a:spcAft>
        <a:buClr>
          <a:srgbClr val="004880"/>
        </a:buClr>
        <a:defRPr sz="3200">
          <a:solidFill>
            <a:srgbClr val="1E4191"/>
          </a:solidFill>
          <a:latin typeface="+mn-lt"/>
          <a:ea typeface="+mn-ea"/>
          <a:cs typeface="+mn-cs"/>
        </a:defRPr>
      </a:lvl1pPr>
      <a:lvl2pPr marL="341313" indent="-33972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4880"/>
        </a:buClr>
        <a:buFont typeface="GE Inspira Pitch" pitchFamily="34" charset="0"/>
        <a:buChar char="•"/>
        <a:defRPr sz="3200">
          <a:solidFill>
            <a:srgbClr val="1E4191"/>
          </a:solidFill>
          <a:latin typeface="+mn-lt"/>
        </a:defRPr>
      </a:lvl2pPr>
      <a:lvl3pPr marL="744538" indent="-288925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3pPr>
      <a:lvl4pPr marL="1146175" indent="-2873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4pPr>
      <a:lvl5pPr marL="1546225" indent="-285750" algn="l" rtl="0" eaLnBrk="1" fontAlgn="base" hangingPunct="1">
        <a:lnSpc>
          <a:spcPct val="90000"/>
        </a:lnSpc>
        <a:spcBef>
          <a:spcPts val="24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5pPr>
      <a:lvl6pPr marL="20034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6pPr>
      <a:lvl7pPr marL="24606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7pPr>
      <a:lvl8pPr marL="29178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8pPr>
      <a:lvl9pPr marL="33750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7/72/Raspberry_Pi_2_Model_B_v1.1_rear_angle_new.jpg/1280px-Raspberry_Pi_2_Model_B_v1.1_rear_angle_new.jp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eloper.estimote.com/assets/gfx/tech-overview-2-e464c90e.jpg" TargetMode="External"/><Relationship Id="rId4" Type="http://schemas.openxmlformats.org/officeDocument/2006/relationships/hyperlink" Target="http://developer.estimote.com/assets/gfx/tech-overview-1-aff2fd4b.png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4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ITLP Innovation Project</a:t>
            </a:r>
            <a:endParaRPr lang="de-DE" dirty="0"/>
          </a:p>
        </p:txBody>
      </p:sp>
      <p:sp>
        <p:nvSpPr>
          <p:cNvPr id="73114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Inventory Location Tracker</a:t>
            </a:r>
          </a:p>
          <a:p>
            <a:r>
              <a:rPr lang="de-DE" sz="4000" dirty="0" smtClean="0"/>
              <a:t>07/29/16</a:t>
            </a:r>
          </a:p>
          <a:p>
            <a:r>
              <a:rPr lang="en-US" sz="4000" dirty="0"/>
              <a:t>Emily Herbert &amp; Kyle Hudgins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247678" y="4041237"/>
            <a:ext cx="1575886" cy="1748269"/>
            <a:chOff x="6247678" y="4041237"/>
            <a:chExt cx="1575886" cy="1748269"/>
          </a:xfrm>
        </p:grpSpPr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6247678" y="4041237"/>
              <a:ext cx="1575886" cy="1748269"/>
            </a:xfrm>
            <a:custGeom>
              <a:avLst/>
              <a:gdLst>
                <a:gd name="T0" fmla="*/ 1110 w 3677"/>
                <a:gd name="T1" fmla="*/ 327 h 4077"/>
                <a:gd name="T2" fmla="*/ 684 w 3677"/>
                <a:gd name="T3" fmla="*/ 556 h 4077"/>
                <a:gd name="T4" fmla="*/ 415 w 3677"/>
                <a:gd name="T5" fmla="*/ 841 h 4077"/>
                <a:gd name="T6" fmla="*/ 199 w 3677"/>
                <a:gd name="T7" fmla="*/ 1388 h 4077"/>
                <a:gd name="T8" fmla="*/ 286 w 3677"/>
                <a:gd name="T9" fmla="*/ 2063 h 4077"/>
                <a:gd name="T10" fmla="*/ 661 w 3677"/>
                <a:gd name="T11" fmla="*/ 2630 h 4077"/>
                <a:gd name="T12" fmla="*/ 1032 w 3677"/>
                <a:gd name="T13" fmla="*/ 2942 h 4077"/>
                <a:gd name="T14" fmla="*/ 1212 w 3677"/>
                <a:gd name="T15" fmla="*/ 3179 h 4077"/>
                <a:gd name="T16" fmla="*/ 1221 w 3677"/>
                <a:gd name="T17" fmla="*/ 3553 h 4077"/>
                <a:gd name="T18" fmla="*/ 1250 w 3677"/>
                <a:gd name="T19" fmla="*/ 3863 h 4077"/>
                <a:gd name="T20" fmla="*/ 1891 w 3677"/>
                <a:gd name="T21" fmla="*/ 3888 h 4077"/>
                <a:gd name="T22" fmla="*/ 2322 w 3677"/>
                <a:gd name="T23" fmla="*/ 3863 h 4077"/>
                <a:gd name="T24" fmla="*/ 2402 w 3677"/>
                <a:gd name="T25" fmla="*/ 3489 h 4077"/>
                <a:gd name="T26" fmla="*/ 2527 w 3677"/>
                <a:gd name="T27" fmla="*/ 3131 h 4077"/>
                <a:gd name="T28" fmla="*/ 2835 w 3677"/>
                <a:gd name="T29" fmla="*/ 3038 h 4077"/>
                <a:gd name="T30" fmla="*/ 2926 w 3677"/>
                <a:gd name="T31" fmla="*/ 3028 h 4077"/>
                <a:gd name="T32" fmla="*/ 3034 w 3677"/>
                <a:gd name="T33" fmla="*/ 2971 h 4077"/>
                <a:gd name="T34" fmla="*/ 3142 w 3677"/>
                <a:gd name="T35" fmla="*/ 2655 h 4077"/>
                <a:gd name="T36" fmla="*/ 3163 w 3677"/>
                <a:gd name="T37" fmla="*/ 2289 h 4077"/>
                <a:gd name="T38" fmla="*/ 3203 w 3677"/>
                <a:gd name="T39" fmla="*/ 2173 h 4077"/>
                <a:gd name="T40" fmla="*/ 3374 w 3677"/>
                <a:gd name="T41" fmla="*/ 2100 h 4077"/>
                <a:gd name="T42" fmla="*/ 3480 w 3677"/>
                <a:gd name="T43" fmla="*/ 1991 h 4077"/>
                <a:gd name="T44" fmla="*/ 3295 w 3677"/>
                <a:gd name="T45" fmla="*/ 1654 h 4077"/>
                <a:gd name="T46" fmla="*/ 3116 w 3677"/>
                <a:gd name="T47" fmla="*/ 1393 h 4077"/>
                <a:gd name="T48" fmla="*/ 3066 w 3677"/>
                <a:gd name="T49" fmla="*/ 1298 h 4077"/>
                <a:gd name="T50" fmla="*/ 2949 w 3677"/>
                <a:gd name="T51" fmla="*/ 965 h 4077"/>
                <a:gd name="T52" fmla="*/ 2669 w 3677"/>
                <a:gd name="T53" fmla="*/ 454 h 4077"/>
                <a:gd name="T54" fmla="*/ 2110 w 3677"/>
                <a:gd name="T55" fmla="*/ 210 h 4077"/>
                <a:gd name="T56" fmla="*/ 2318 w 3677"/>
                <a:gd name="T57" fmla="*/ 59 h 4077"/>
                <a:gd name="T58" fmla="*/ 2875 w 3677"/>
                <a:gd name="T59" fmla="*/ 398 h 4077"/>
                <a:gd name="T60" fmla="*/ 3143 w 3677"/>
                <a:gd name="T61" fmla="*/ 945 h 4077"/>
                <a:gd name="T62" fmla="*/ 3252 w 3677"/>
                <a:gd name="T63" fmla="*/ 1257 h 4077"/>
                <a:gd name="T64" fmla="*/ 3444 w 3677"/>
                <a:gd name="T65" fmla="*/ 1537 h 4077"/>
                <a:gd name="T66" fmla="*/ 3653 w 3677"/>
                <a:gd name="T67" fmla="*/ 1914 h 4077"/>
                <a:gd name="T68" fmla="*/ 3647 w 3677"/>
                <a:gd name="T69" fmla="*/ 2121 h 4077"/>
                <a:gd name="T70" fmla="*/ 3381 w 3677"/>
                <a:gd name="T71" fmla="*/ 2305 h 4077"/>
                <a:gd name="T72" fmla="*/ 3328 w 3677"/>
                <a:gd name="T73" fmla="*/ 2676 h 4077"/>
                <a:gd name="T74" fmla="*/ 3170 w 3677"/>
                <a:gd name="T75" fmla="*/ 3103 h 4077"/>
                <a:gd name="T76" fmla="*/ 2924 w 3677"/>
                <a:gd name="T77" fmla="*/ 3217 h 4077"/>
                <a:gd name="T78" fmla="*/ 2691 w 3677"/>
                <a:gd name="T79" fmla="*/ 3262 h 4077"/>
                <a:gd name="T80" fmla="*/ 2621 w 3677"/>
                <a:gd name="T81" fmla="*/ 3324 h 4077"/>
                <a:gd name="T82" fmla="*/ 2531 w 3677"/>
                <a:gd name="T83" fmla="*/ 3834 h 4077"/>
                <a:gd name="T84" fmla="*/ 2401 w 3677"/>
                <a:gd name="T85" fmla="*/ 4036 h 4077"/>
                <a:gd name="T86" fmla="*/ 2058 w 3677"/>
                <a:gd name="T87" fmla="*/ 4073 h 4077"/>
                <a:gd name="T88" fmla="*/ 1317 w 3677"/>
                <a:gd name="T89" fmla="*/ 4060 h 4077"/>
                <a:gd name="T90" fmla="*/ 1017 w 3677"/>
                <a:gd name="T91" fmla="*/ 3985 h 4077"/>
                <a:gd name="T92" fmla="*/ 995 w 3677"/>
                <a:gd name="T93" fmla="*/ 3817 h 4077"/>
                <a:gd name="T94" fmla="*/ 1044 w 3677"/>
                <a:gd name="T95" fmla="*/ 3469 h 4077"/>
                <a:gd name="T96" fmla="*/ 1015 w 3677"/>
                <a:gd name="T97" fmla="*/ 3211 h 4077"/>
                <a:gd name="T98" fmla="*/ 894 w 3677"/>
                <a:gd name="T99" fmla="*/ 3073 h 4077"/>
                <a:gd name="T100" fmla="*/ 494 w 3677"/>
                <a:gd name="T101" fmla="*/ 2729 h 4077"/>
                <a:gd name="T102" fmla="*/ 103 w 3677"/>
                <a:gd name="T103" fmla="*/ 2115 h 4077"/>
                <a:gd name="T104" fmla="*/ 10 w 3677"/>
                <a:gd name="T105" fmla="*/ 1377 h 4077"/>
                <a:gd name="T106" fmla="*/ 229 w 3677"/>
                <a:gd name="T107" fmla="*/ 777 h 4077"/>
                <a:gd name="T108" fmla="*/ 528 w 3677"/>
                <a:gd name="T109" fmla="*/ 439 h 4077"/>
                <a:gd name="T110" fmla="*/ 926 w 3677"/>
                <a:gd name="T111" fmla="*/ 200 h 4077"/>
                <a:gd name="T112" fmla="*/ 1838 w 3677"/>
                <a:gd name="T113" fmla="*/ 0 h 4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77" h="4077">
                  <a:moveTo>
                    <a:pt x="1838" y="189"/>
                  </a:moveTo>
                  <a:lnTo>
                    <a:pt x="1756" y="190"/>
                  </a:lnTo>
                  <a:lnTo>
                    <a:pt x="1671" y="195"/>
                  </a:lnTo>
                  <a:lnTo>
                    <a:pt x="1584" y="205"/>
                  </a:lnTo>
                  <a:lnTo>
                    <a:pt x="1494" y="219"/>
                  </a:lnTo>
                  <a:lnTo>
                    <a:pt x="1401" y="236"/>
                  </a:lnTo>
                  <a:lnTo>
                    <a:pt x="1306" y="261"/>
                  </a:lnTo>
                  <a:lnTo>
                    <a:pt x="1208" y="291"/>
                  </a:lnTo>
                  <a:lnTo>
                    <a:pt x="1110" y="327"/>
                  </a:lnTo>
                  <a:lnTo>
                    <a:pt x="1010" y="369"/>
                  </a:lnTo>
                  <a:lnTo>
                    <a:pt x="908" y="418"/>
                  </a:lnTo>
                  <a:lnTo>
                    <a:pt x="805" y="477"/>
                  </a:lnTo>
                  <a:lnTo>
                    <a:pt x="702" y="542"/>
                  </a:lnTo>
                  <a:lnTo>
                    <a:pt x="701" y="543"/>
                  </a:lnTo>
                  <a:lnTo>
                    <a:pt x="699" y="545"/>
                  </a:lnTo>
                  <a:lnTo>
                    <a:pt x="695" y="547"/>
                  </a:lnTo>
                  <a:lnTo>
                    <a:pt x="690" y="551"/>
                  </a:lnTo>
                  <a:lnTo>
                    <a:pt x="684" y="556"/>
                  </a:lnTo>
                  <a:lnTo>
                    <a:pt x="668" y="568"/>
                  </a:lnTo>
                  <a:lnTo>
                    <a:pt x="649" y="584"/>
                  </a:lnTo>
                  <a:lnTo>
                    <a:pt x="626" y="604"/>
                  </a:lnTo>
                  <a:lnTo>
                    <a:pt x="595" y="631"/>
                  </a:lnTo>
                  <a:lnTo>
                    <a:pt x="561" y="665"/>
                  </a:lnTo>
                  <a:lnTo>
                    <a:pt x="524" y="704"/>
                  </a:lnTo>
                  <a:lnTo>
                    <a:pt x="486" y="748"/>
                  </a:lnTo>
                  <a:lnTo>
                    <a:pt x="448" y="796"/>
                  </a:lnTo>
                  <a:lnTo>
                    <a:pt x="415" y="841"/>
                  </a:lnTo>
                  <a:lnTo>
                    <a:pt x="384" y="888"/>
                  </a:lnTo>
                  <a:lnTo>
                    <a:pt x="352" y="938"/>
                  </a:lnTo>
                  <a:lnTo>
                    <a:pt x="323" y="993"/>
                  </a:lnTo>
                  <a:lnTo>
                    <a:pt x="295" y="1051"/>
                  </a:lnTo>
                  <a:lnTo>
                    <a:pt x="269" y="1112"/>
                  </a:lnTo>
                  <a:lnTo>
                    <a:pt x="247" y="1176"/>
                  </a:lnTo>
                  <a:lnTo>
                    <a:pt x="227" y="1243"/>
                  </a:lnTo>
                  <a:lnTo>
                    <a:pt x="211" y="1314"/>
                  </a:lnTo>
                  <a:lnTo>
                    <a:pt x="199" y="1388"/>
                  </a:lnTo>
                  <a:lnTo>
                    <a:pt x="191" y="1465"/>
                  </a:lnTo>
                  <a:lnTo>
                    <a:pt x="189" y="1547"/>
                  </a:lnTo>
                  <a:lnTo>
                    <a:pt x="190" y="1607"/>
                  </a:lnTo>
                  <a:lnTo>
                    <a:pt x="195" y="1670"/>
                  </a:lnTo>
                  <a:lnTo>
                    <a:pt x="202" y="1736"/>
                  </a:lnTo>
                  <a:lnTo>
                    <a:pt x="215" y="1804"/>
                  </a:lnTo>
                  <a:lnTo>
                    <a:pt x="234" y="1895"/>
                  </a:lnTo>
                  <a:lnTo>
                    <a:pt x="258" y="1981"/>
                  </a:lnTo>
                  <a:lnTo>
                    <a:pt x="286" y="2063"/>
                  </a:lnTo>
                  <a:lnTo>
                    <a:pt x="316" y="2140"/>
                  </a:lnTo>
                  <a:lnTo>
                    <a:pt x="350" y="2212"/>
                  </a:lnTo>
                  <a:lnTo>
                    <a:pt x="386" y="2281"/>
                  </a:lnTo>
                  <a:lnTo>
                    <a:pt x="426" y="2347"/>
                  </a:lnTo>
                  <a:lnTo>
                    <a:pt x="469" y="2407"/>
                  </a:lnTo>
                  <a:lnTo>
                    <a:pt x="513" y="2467"/>
                  </a:lnTo>
                  <a:lnTo>
                    <a:pt x="560" y="2524"/>
                  </a:lnTo>
                  <a:lnTo>
                    <a:pt x="610" y="2577"/>
                  </a:lnTo>
                  <a:lnTo>
                    <a:pt x="661" y="2630"/>
                  </a:lnTo>
                  <a:lnTo>
                    <a:pt x="716" y="2681"/>
                  </a:lnTo>
                  <a:lnTo>
                    <a:pt x="771" y="2729"/>
                  </a:lnTo>
                  <a:lnTo>
                    <a:pt x="828" y="2779"/>
                  </a:lnTo>
                  <a:lnTo>
                    <a:pt x="886" y="2826"/>
                  </a:lnTo>
                  <a:lnTo>
                    <a:pt x="947" y="2874"/>
                  </a:lnTo>
                  <a:lnTo>
                    <a:pt x="1008" y="2921"/>
                  </a:lnTo>
                  <a:lnTo>
                    <a:pt x="1012" y="2925"/>
                  </a:lnTo>
                  <a:lnTo>
                    <a:pt x="1019" y="2931"/>
                  </a:lnTo>
                  <a:lnTo>
                    <a:pt x="1032" y="2942"/>
                  </a:lnTo>
                  <a:lnTo>
                    <a:pt x="1047" y="2956"/>
                  </a:lnTo>
                  <a:lnTo>
                    <a:pt x="1065" y="2973"/>
                  </a:lnTo>
                  <a:lnTo>
                    <a:pt x="1085" y="2995"/>
                  </a:lnTo>
                  <a:lnTo>
                    <a:pt x="1106" y="3018"/>
                  </a:lnTo>
                  <a:lnTo>
                    <a:pt x="1128" y="3044"/>
                  </a:lnTo>
                  <a:lnTo>
                    <a:pt x="1150" y="3074"/>
                  </a:lnTo>
                  <a:lnTo>
                    <a:pt x="1173" y="3106"/>
                  </a:lnTo>
                  <a:lnTo>
                    <a:pt x="1192" y="3141"/>
                  </a:lnTo>
                  <a:lnTo>
                    <a:pt x="1212" y="3179"/>
                  </a:lnTo>
                  <a:lnTo>
                    <a:pt x="1228" y="3220"/>
                  </a:lnTo>
                  <a:lnTo>
                    <a:pt x="1240" y="3263"/>
                  </a:lnTo>
                  <a:lnTo>
                    <a:pt x="1249" y="3310"/>
                  </a:lnTo>
                  <a:lnTo>
                    <a:pt x="1253" y="3359"/>
                  </a:lnTo>
                  <a:lnTo>
                    <a:pt x="1250" y="3403"/>
                  </a:lnTo>
                  <a:lnTo>
                    <a:pt x="1242" y="3449"/>
                  </a:lnTo>
                  <a:lnTo>
                    <a:pt x="1236" y="3479"/>
                  </a:lnTo>
                  <a:lnTo>
                    <a:pt x="1228" y="3513"/>
                  </a:lnTo>
                  <a:lnTo>
                    <a:pt x="1221" y="3553"/>
                  </a:lnTo>
                  <a:lnTo>
                    <a:pt x="1215" y="3598"/>
                  </a:lnTo>
                  <a:lnTo>
                    <a:pt x="1207" y="3642"/>
                  </a:lnTo>
                  <a:lnTo>
                    <a:pt x="1201" y="3688"/>
                  </a:lnTo>
                  <a:lnTo>
                    <a:pt x="1195" y="3734"/>
                  </a:lnTo>
                  <a:lnTo>
                    <a:pt x="1190" y="3777"/>
                  </a:lnTo>
                  <a:lnTo>
                    <a:pt x="1185" y="3817"/>
                  </a:lnTo>
                  <a:lnTo>
                    <a:pt x="1180" y="3852"/>
                  </a:lnTo>
                  <a:lnTo>
                    <a:pt x="1212" y="3858"/>
                  </a:lnTo>
                  <a:lnTo>
                    <a:pt x="1250" y="3863"/>
                  </a:lnTo>
                  <a:lnTo>
                    <a:pt x="1294" y="3868"/>
                  </a:lnTo>
                  <a:lnTo>
                    <a:pt x="1340" y="3871"/>
                  </a:lnTo>
                  <a:lnTo>
                    <a:pt x="1411" y="3876"/>
                  </a:lnTo>
                  <a:lnTo>
                    <a:pt x="1487" y="3880"/>
                  </a:lnTo>
                  <a:lnTo>
                    <a:pt x="1568" y="3884"/>
                  </a:lnTo>
                  <a:lnTo>
                    <a:pt x="1650" y="3886"/>
                  </a:lnTo>
                  <a:lnTo>
                    <a:pt x="1734" y="3888"/>
                  </a:lnTo>
                  <a:lnTo>
                    <a:pt x="1817" y="3888"/>
                  </a:lnTo>
                  <a:lnTo>
                    <a:pt x="1891" y="3888"/>
                  </a:lnTo>
                  <a:lnTo>
                    <a:pt x="1963" y="3886"/>
                  </a:lnTo>
                  <a:lnTo>
                    <a:pt x="2032" y="3885"/>
                  </a:lnTo>
                  <a:lnTo>
                    <a:pt x="2096" y="3883"/>
                  </a:lnTo>
                  <a:lnTo>
                    <a:pt x="2156" y="3879"/>
                  </a:lnTo>
                  <a:lnTo>
                    <a:pt x="2200" y="3876"/>
                  </a:lnTo>
                  <a:lnTo>
                    <a:pt x="2238" y="3874"/>
                  </a:lnTo>
                  <a:lnTo>
                    <a:pt x="2273" y="3870"/>
                  </a:lnTo>
                  <a:lnTo>
                    <a:pt x="2301" y="3866"/>
                  </a:lnTo>
                  <a:lnTo>
                    <a:pt x="2322" y="3863"/>
                  </a:lnTo>
                  <a:lnTo>
                    <a:pt x="2322" y="3863"/>
                  </a:lnTo>
                  <a:lnTo>
                    <a:pt x="2329" y="3847"/>
                  </a:lnTo>
                  <a:lnTo>
                    <a:pt x="2338" y="3823"/>
                  </a:lnTo>
                  <a:lnTo>
                    <a:pt x="2349" y="3785"/>
                  </a:lnTo>
                  <a:lnTo>
                    <a:pt x="2360" y="3740"/>
                  </a:lnTo>
                  <a:lnTo>
                    <a:pt x="2370" y="3689"/>
                  </a:lnTo>
                  <a:lnTo>
                    <a:pt x="2381" y="3624"/>
                  </a:lnTo>
                  <a:lnTo>
                    <a:pt x="2392" y="3557"/>
                  </a:lnTo>
                  <a:lnTo>
                    <a:pt x="2402" y="3489"/>
                  </a:lnTo>
                  <a:lnTo>
                    <a:pt x="2412" y="3423"/>
                  </a:lnTo>
                  <a:lnTo>
                    <a:pt x="2422" y="3361"/>
                  </a:lnTo>
                  <a:lnTo>
                    <a:pt x="2431" y="3314"/>
                  </a:lnTo>
                  <a:lnTo>
                    <a:pt x="2439" y="3271"/>
                  </a:lnTo>
                  <a:lnTo>
                    <a:pt x="2452" y="3231"/>
                  </a:lnTo>
                  <a:lnTo>
                    <a:pt x="2468" y="3194"/>
                  </a:lnTo>
                  <a:lnTo>
                    <a:pt x="2486" y="3168"/>
                  </a:lnTo>
                  <a:lnTo>
                    <a:pt x="2506" y="3147"/>
                  </a:lnTo>
                  <a:lnTo>
                    <a:pt x="2527" y="3131"/>
                  </a:lnTo>
                  <a:lnTo>
                    <a:pt x="2549" y="3117"/>
                  </a:lnTo>
                  <a:lnTo>
                    <a:pt x="2573" y="3106"/>
                  </a:lnTo>
                  <a:lnTo>
                    <a:pt x="2595" y="3096"/>
                  </a:lnTo>
                  <a:lnTo>
                    <a:pt x="2642" y="3079"/>
                  </a:lnTo>
                  <a:lnTo>
                    <a:pt x="2690" y="3065"/>
                  </a:lnTo>
                  <a:lnTo>
                    <a:pt x="2737" y="3054"/>
                  </a:lnTo>
                  <a:lnTo>
                    <a:pt x="2773" y="3048"/>
                  </a:lnTo>
                  <a:lnTo>
                    <a:pt x="2805" y="3042"/>
                  </a:lnTo>
                  <a:lnTo>
                    <a:pt x="2835" y="3038"/>
                  </a:lnTo>
                  <a:lnTo>
                    <a:pt x="2863" y="3034"/>
                  </a:lnTo>
                  <a:lnTo>
                    <a:pt x="2885" y="3032"/>
                  </a:lnTo>
                  <a:lnTo>
                    <a:pt x="2901" y="3029"/>
                  </a:lnTo>
                  <a:lnTo>
                    <a:pt x="2912" y="3028"/>
                  </a:lnTo>
                  <a:lnTo>
                    <a:pt x="2918" y="3028"/>
                  </a:lnTo>
                  <a:lnTo>
                    <a:pt x="2924" y="3028"/>
                  </a:lnTo>
                  <a:lnTo>
                    <a:pt x="2924" y="3028"/>
                  </a:lnTo>
                  <a:lnTo>
                    <a:pt x="2924" y="3028"/>
                  </a:lnTo>
                  <a:lnTo>
                    <a:pt x="2926" y="3028"/>
                  </a:lnTo>
                  <a:lnTo>
                    <a:pt x="2928" y="3028"/>
                  </a:lnTo>
                  <a:lnTo>
                    <a:pt x="2933" y="3027"/>
                  </a:lnTo>
                  <a:lnTo>
                    <a:pt x="2939" y="3025"/>
                  </a:lnTo>
                  <a:lnTo>
                    <a:pt x="2947" y="3024"/>
                  </a:lnTo>
                  <a:lnTo>
                    <a:pt x="2964" y="3018"/>
                  </a:lnTo>
                  <a:lnTo>
                    <a:pt x="2984" y="3009"/>
                  </a:lnTo>
                  <a:lnTo>
                    <a:pt x="3007" y="2996"/>
                  </a:lnTo>
                  <a:lnTo>
                    <a:pt x="3021" y="2985"/>
                  </a:lnTo>
                  <a:lnTo>
                    <a:pt x="3034" y="2971"/>
                  </a:lnTo>
                  <a:lnTo>
                    <a:pt x="3049" y="2955"/>
                  </a:lnTo>
                  <a:lnTo>
                    <a:pt x="3064" y="2935"/>
                  </a:lnTo>
                  <a:lnTo>
                    <a:pt x="3077" y="2913"/>
                  </a:lnTo>
                  <a:lnTo>
                    <a:pt x="3091" y="2886"/>
                  </a:lnTo>
                  <a:lnTo>
                    <a:pt x="3103" y="2853"/>
                  </a:lnTo>
                  <a:lnTo>
                    <a:pt x="3114" y="2816"/>
                  </a:lnTo>
                  <a:lnTo>
                    <a:pt x="3124" y="2774"/>
                  </a:lnTo>
                  <a:lnTo>
                    <a:pt x="3133" y="2726"/>
                  </a:lnTo>
                  <a:lnTo>
                    <a:pt x="3142" y="2655"/>
                  </a:lnTo>
                  <a:lnTo>
                    <a:pt x="3148" y="2591"/>
                  </a:lnTo>
                  <a:lnTo>
                    <a:pt x="3153" y="2534"/>
                  </a:lnTo>
                  <a:lnTo>
                    <a:pt x="3158" y="2482"/>
                  </a:lnTo>
                  <a:lnTo>
                    <a:pt x="3160" y="2436"/>
                  </a:lnTo>
                  <a:lnTo>
                    <a:pt x="3161" y="2396"/>
                  </a:lnTo>
                  <a:lnTo>
                    <a:pt x="3163" y="2363"/>
                  </a:lnTo>
                  <a:lnTo>
                    <a:pt x="3163" y="2334"/>
                  </a:lnTo>
                  <a:lnTo>
                    <a:pt x="3163" y="2308"/>
                  </a:lnTo>
                  <a:lnTo>
                    <a:pt x="3163" y="2289"/>
                  </a:lnTo>
                  <a:lnTo>
                    <a:pt x="3161" y="2275"/>
                  </a:lnTo>
                  <a:lnTo>
                    <a:pt x="3160" y="2267"/>
                  </a:lnTo>
                  <a:lnTo>
                    <a:pt x="3160" y="2266"/>
                  </a:lnTo>
                  <a:lnTo>
                    <a:pt x="3160" y="2266"/>
                  </a:lnTo>
                  <a:lnTo>
                    <a:pt x="3160" y="2244"/>
                  </a:lnTo>
                  <a:lnTo>
                    <a:pt x="3165" y="2223"/>
                  </a:lnTo>
                  <a:lnTo>
                    <a:pt x="3174" y="2204"/>
                  </a:lnTo>
                  <a:lnTo>
                    <a:pt x="3187" y="2187"/>
                  </a:lnTo>
                  <a:lnTo>
                    <a:pt x="3203" y="2173"/>
                  </a:lnTo>
                  <a:lnTo>
                    <a:pt x="3223" y="2165"/>
                  </a:lnTo>
                  <a:lnTo>
                    <a:pt x="3226" y="2163"/>
                  </a:lnTo>
                  <a:lnTo>
                    <a:pt x="3233" y="2161"/>
                  </a:lnTo>
                  <a:lnTo>
                    <a:pt x="3245" y="2156"/>
                  </a:lnTo>
                  <a:lnTo>
                    <a:pt x="3261" y="2150"/>
                  </a:lnTo>
                  <a:lnTo>
                    <a:pt x="3287" y="2140"/>
                  </a:lnTo>
                  <a:lnTo>
                    <a:pt x="3318" y="2126"/>
                  </a:lnTo>
                  <a:lnTo>
                    <a:pt x="3350" y="2111"/>
                  </a:lnTo>
                  <a:lnTo>
                    <a:pt x="3374" y="2100"/>
                  </a:lnTo>
                  <a:lnTo>
                    <a:pt x="3396" y="2088"/>
                  </a:lnTo>
                  <a:lnTo>
                    <a:pt x="3417" y="2074"/>
                  </a:lnTo>
                  <a:lnTo>
                    <a:pt x="3438" y="2062"/>
                  </a:lnTo>
                  <a:lnTo>
                    <a:pt x="3455" y="2049"/>
                  </a:lnTo>
                  <a:lnTo>
                    <a:pt x="3470" y="2037"/>
                  </a:lnTo>
                  <a:lnTo>
                    <a:pt x="3481" y="2027"/>
                  </a:lnTo>
                  <a:lnTo>
                    <a:pt x="3489" y="2020"/>
                  </a:lnTo>
                  <a:lnTo>
                    <a:pt x="3485" y="2009"/>
                  </a:lnTo>
                  <a:lnTo>
                    <a:pt x="3480" y="1991"/>
                  </a:lnTo>
                  <a:lnTo>
                    <a:pt x="3471" y="1969"/>
                  </a:lnTo>
                  <a:lnTo>
                    <a:pt x="3461" y="1944"/>
                  </a:lnTo>
                  <a:lnTo>
                    <a:pt x="3449" y="1917"/>
                  </a:lnTo>
                  <a:lnTo>
                    <a:pt x="3434" y="1887"/>
                  </a:lnTo>
                  <a:lnTo>
                    <a:pt x="3410" y="1844"/>
                  </a:lnTo>
                  <a:lnTo>
                    <a:pt x="3384" y="1797"/>
                  </a:lnTo>
                  <a:lnTo>
                    <a:pt x="3355" y="1750"/>
                  </a:lnTo>
                  <a:lnTo>
                    <a:pt x="3326" y="1701"/>
                  </a:lnTo>
                  <a:lnTo>
                    <a:pt x="3295" y="1654"/>
                  </a:lnTo>
                  <a:lnTo>
                    <a:pt x="3271" y="1617"/>
                  </a:lnTo>
                  <a:lnTo>
                    <a:pt x="3248" y="1583"/>
                  </a:lnTo>
                  <a:lnTo>
                    <a:pt x="3226" y="1549"/>
                  </a:lnTo>
                  <a:lnTo>
                    <a:pt x="3203" y="1517"/>
                  </a:lnTo>
                  <a:lnTo>
                    <a:pt x="3182" y="1487"/>
                  </a:lnTo>
                  <a:lnTo>
                    <a:pt x="3163" y="1459"/>
                  </a:lnTo>
                  <a:lnTo>
                    <a:pt x="3145" y="1434"/>
                  </a:lnTo>
                  <a:lnTo>
                    <a:pt x="3129" y="1412"/>
                  </a:lnTo>
                  <a:lnTo>
                    <a:pt x="3116" y="1393"/>
                  </a:lnTo>
                  <a:lnTo>
                    <a:pt x="3105" y="1378"/>
                  </a:lnTo>
                  <a:lnTo>
                    <a:pt x="3097" y="1366"/>
                  </a:lnTo>
                  <a:lnTo>
                    <a:pt x="3091" y="1360"/>
                  </a:lnTo>
                  <a:lnTo>
                    <a:pt x="3090" y="1357"/>
                  </a:lnTo>
                  <a:lnTo>
                    <a:pt x="3081" y="1344"/>
                  </a:lnTo>
                  <a:lnTo>
                    <a:pt x="3075" y="1329"/>
                  </a:lnTo>
                  <a:lnTo>
                    <a:pt x="3074" y="1325"/>
                  </a:lnTo>
                  <a:lnTo>
                    <a:pt x="3071" y="1315"/>
                  </a:lnTo>
                  <a:lnTo>
                    <a:pt x="3066" y="1298"/>
                  </a:lnTo>
                  <a:lnTo>
                    <a:pt x="3059" y="1277"/>
                  </a:lnTo>
                  <a:lnTo>
                    <a:pt x="3050" y="1249"/>
                  </a:lnTo>
                  <a:lnTo>
                    <a:pt x="3040" y="1218"/>
                  </a:lnTo>
                  <a:lnTo>
                    <a:pt x="3028" y="1184"/>
                  </a:lnTo>
                  <a:lnTo>
                    <a:pt x="3014" y="1144"/>
                  </a:lnTo>
                  <a:lnTo>
                    <a:pt x="3000" y="1102"/>
                  </a:lnTo>
                  <a:lnTo>
                    <a:pt x="2984" y="1059"/>
                  </a:lnTo>
                  <a:lnTo>
                    <a:pt x="2966" y="1012"/>
                  </a:lnTo>
                  <a:lnTo>
                    <a:pt x="2949" y="965"/>
                  </a:lnTo>
                  <a:lnTo>
                    <a:pt x="2921" y="893"/>
                  </a:lnTo>
                  <a:lnTo>
                    <a:pt x="2892" y="822"/>
                  </a:lnTo>
                  <a:lnTo>
                    <a:pt x="2863" y="754"/>
                  </a:lnTo>
                  <a:lnTo>
                    <a:pt x="2833" y="690"/>
                  </a:lnTo>
                  <a:lnTo>
                    <a:pt x="2801" y="630"/>
                  </a:lnTo>
                  <a:lnTo>
                    <a:pt x="2770" y="576"/>
                  </a:lnTo>
                  <a:lnTo>
                    <a:pt x="2737" y="529"/>
                  </a:lnTo>
                  <a:lnTo>
                    <a:pt x="2705" y="490"/>
                  </a:lnTo>
                  <a:lnTo>
                    <a:pt x="2669" y="454"/>
                  </a:lnTo>
                  <a:lnTo>
                    <a:pt x="2628" y="420"/>
                  </a:lnTo>
                  <a:lnTo>
                    <a:pt x="2581" y="386"/>
                  </a:lnTo>
                  <a:lnTo>
                    <a:pt x="2529" y="354"/>
                  </a:lnTo>
                  <a:lnTo>
                    <a:pt x="2473" y="323"/>
                  </a:lnTo>
                  <a:lnTo>
                    <a:pt x="2410" y="294"/>
                  </a:lnTo>
                  <a:lnTo>
                    <a:pt x="2342" y="268"/>
                  </a:lnTo>
                  <a:lnTo>
                    <a:pt x="2269" y="246"/>
                  </a:lnTo>
                  <a:lnTo>
                    <a:pt x="2191" y="226"/>
                  </a:lnTo>
                  <a:lnTo>
                    <a:pt x="2110" y="210"/>
                  </a:lnTo>
                  <a:lnTo>
                    <a:pt x="2023" y="199"/>
                  </a:lnTo>
                  <a:lnTo>
                    <a:pt x="1932" y="192"/>
                  </a:lnTo>
                  <a:lnTo>
                    <a:pt x="1838" y="189"/>
                  </a:lnTo>
                  <a:close/>
                  <a:moveTo>
                    <a:pt x="1838" y="0"/>
                  </a:moveTo>
                  <a:lnTo>
                    <a:pt x="1943" y="2"/>
                  </a:lnTo>
                  <a:lnTo>
                    <a:pt x="2044" y="10"/>
                  </a:lnTo>
                  <a:lnTo>
                    <a:pt x="2140" y="22"/>
                  </a:lnTo>
                  <a:lnTo>
                    <a:pt x="2232" y="38"/>
                  </a:lnTo>
                  <a:lnTo>
                    <a:pt x="2318" y="59"/>
                  </a:lnTo>
                  <a:lnTo>
                    <a:pt x="2400" y="84"/>
                  </a:lnTo>
                  <a:lnTo>
                    <a:pt x="2476" y="112"/>
                  </a:lnTo>
                  <a:lnTo>
                    <a:pt x="2549" y="145"/>
                  </a:lnTo>
                  <a:lnTo>
                    <a:pt x="2616" y="180"/>
                  </a:lnTo>
                  <a:lnTo>
                    <a:pt x="2679" y="220"/>
                  </a:lnTo>
                  <a:lnTo>
                    <a:pt x="2737" y="262"/>
                  </a:lnTo>
                  <a:lnTo>
                    <a:pt x="2790" y="308"/>
                  </a:lnTo>
                  <a:lnTo>
                    <a:pt x="2838" y="356"/>
                  </a:lnTo>
                  <a:lnTo>
                    <a:pt x="2875" y="398"/>
                  </a:lnTo>
                  <a:lnTo>
                    <a:pt x="2911" y="449"/>
                  </a:lnTo>
                  <a:lnTo>
                    <a:pt x="2945" y="504"/>
                  </a:lnTo>
                  <a:lnTo>
                    <a:pt x="2979" y="563"/>
                  </a:lnTo>
                  <a:lnTo>
                    <a:pt x="3010" y="626"/>
                  </a:lnTo>
                  <a:lnTo>
                    <a:pt x="3040" y="693"/>
                  </a:lnTo>
                  <a:lnTo>
                    <a:pt x="3070" y="760"/>
                  </a:lnTo>
                  <a:lnTo>
                    <a:pt x="3097" y="828"/>
                  </a:lnTo>
                  <a:lnTo>
                    <a:pt x="3124" y="896"/>
                  </a:lnTo>
                  <a:lnTo>
                    <a:pt x="3143" y="945"/>
                  </a:lnTo>
                  <a:lnTo>
                    <a:pt x="3161" y="993"/>
                  </a:lnTo>
                  <a:lnTo>
                    <a:pt x="3177" y="1039"/>
                  </a:lnTo>
                  <a:lnTo>
                    <a:pt x="3192" y="1081"/>
                  </a:lnTo>
                  <a:lnTo>
                    <a:pt x="3206" y="1122"/>
                  </a:lnTo>
                  <a:lnTo>
                    <a:pt x="3218" y="1158"/>
                  </a:lnTo>
                  <a:lnTo>
                    <a:pt x="3229" y="1190"/>
                  </a:lnTo>
                  <a:lnTo>
                    <a:pt x="3238" y="1217"/>
                  </a:lnTo>
                  <a:lnTo>
                    <a:pt x="3245" y="1241"/>
                  </a:lnTo>
                  <a:lnTo>
                    <a:pt x="3252" y="1257"/>
                  </a:lnTo>
                  <a:lnTo>
                    <a:pt x="3263" y="1273"/>
                  </a:lnTo>
                  <a:lnTo>
                    <a:pt x="3276" y="1293"/>
                  </a:lnTo>
                  <a:lnTo>
                    <a:pt x="3295" y="1317"/>
                  </a:lnTo>
                  <a:lnTo>
                    <a:pt x="3314" y="1347"/>
                  </a:lnTo>
                  <a:lnTo>
                    <a:pt x="3338" y="1379"/>
                  </a:lnTo>
                  <a:lnTo>
                    <a:pt x="3363" y="1415"/>
                  </a:lnTo>
                  <a:lnTo>
                    <a:pt x="3389" y="1454"/>
                  </a:lnTo>
                  <a:lnTo>
                    <a:pt x="3416" y="1495"/>
                  </a:lnTo>
                  <a:lnTo>
                    <a:pt x="3444" y="1537"/>
                  </a:lnTo>
                  <a:lnTo>
                    <a:pt x="3472" y="1580"/>
                  </a:lnTo>
                  <a:lnTo>
                    <a:pt x="3500" y="1625"/>
                  </a:lnTo>
                  <a:lnTo>
                    <a:pt x="3527" y="1669"/>
                  </a:lnTo>
                  <a:lnTo>
                    <a:pt x="3554" y="1714"/>
                  </a:lnTo>
                  <a:lnTo>
                    <a:pt x="3579" y="1757"/>
                  </a:lnTo>
                  <a:lnTo>
                    <a:pt x="3601" y="1801"/>
                  </a:lnTo>
                  <a:lnTo>
                    <a:pt x="3621" y="1840"/>
                  </a:lnTo>
                  <a:lnTo>
                    <a:pt x="3638" y="1877"/>
                  </a:lnTo>
                  <a:lnTo>
                    <a:pt x="3653" y="1914"/>
                  </a:lnTo>
                  <a:lnTo>
                    <a:pt x="3665" y="1950"/>
                  </a:lnTo>
                  <a:lnTo>
                    <a:pt x="3674" y="1988"/>
                  </a:lnTo>
                  <a:lnTo>
                    <a:pt x="3677" y="2025"/>
                  </a:lnTo>
                  <a:lnTo>
                    <a:pt x="3676" y="2046"/>
                  </a:lnTo>
                  <a:lnTo>
                    <a:pt x="3671" y="2068"/>
                  </a:lnTo>
                  <a:lnTo>
                    <a:pt x="3580" y="2042"/>
                  </a:lnTo>
                  <a:lnTo>
                    <a:pt x="3671" y="2068"/>
                  </a:lnTo>
                  <a:lnTo>
                    <a:pt x="3660" y="2097"/>
                  </a:lnTo>
                  <a:lnTo>
                    <a:pt x="3647" y="2121"/>
                  </a:lnTo>
                  <a:lnTo>
                    <a:pt x="3631" y="2144"/>
                  </a:lnTo>
                  <a:lnTo>
                    <a:pt x="3613" y="2162"/>
                  </a:lnTo>
                  <a:lnTo>
                    <a:pt x="3593" y="2180"/>
                  </a:lnTo>
                  <a:lnTo>
                    <a:pt x="3575" y="2196"/>
                  </a:lnTo>
                  <a:lnTo>
                    <a:pt x="3534" y="2225"/>
                  </a:lnTo>
                  <a:lnTo>
                    <a:pt x="3491" y="2250"/>
                  </a:lnTo>
                  <a:lnTo>
                    <a:pt x="3448" y="2274"/>
                  </a:lnTo>
                  <a:lnTo>
                    <a:pt x="3413" y="2290"/>
                  </a:lnTo>
                  <a:lnTo>
                    <a:pt x="3381" y="2305"/>
                  </a:lnTo>
                  <a:lnTo>
                    <a:pt x="3352" y="2317"/>
                  </a:lnTo>
                  <a:lnTo>
                    <a:pt x="3352" y="2334"/>
                  </a:lnTo>
                  <a:lnTo>
                    <a:pt x="3352" y="2367"/>
                  </a:lnTo>
                  <a:lnTo>
                    <a:pt x="3350" y="2404"/>
                  </a:lnTo>
                  <a:lnTo>
                    <a:pt x="3349" y="2446"/>
                  </a:lnTo>
                  <a:lnTo>
                    <a:pt x="3345" y="2495"/>
                  </a:lnTo>
                  <a:lnTo>
                    <a:pt x="3342" y="2550"/>
                  </a:lnTo>
                  <a:lnTo>
                    <a:pt x="3335" y="2609"/>
                  </a:lnTo>
                  <a:lnTo>
                    <a:pt x="3328" y="2676"/>
                  </a:lnTo>
                  <a:lnTo>
                    <a:pt x="3319" y="2751"/>
                  </a:lnTo>
                  <a:lnTo>
                    <a:pt x="3311" y="2810"/>
                  </a:lnTo>
                  <a:lnTo>
                    <a:pt x="3297" y="2866"/>
                  </a:lnTo>
                  <a:lnTo>
                    <a:pt x="3281" y="2916"/>
                  </a:lnTo>
                  <a:lnTo>
                    <a:pt x="3263" y="2962"/>
                  </a:lnTo>
                  <a:lnTo>
                    <a:pt x="3243" y="3004"/>
                  </a:lnTo>
                  <a:lnTo>
                    <a:pt x="3219" y="3042"/>
                  </a:lnTo>
                  <a:lnTo>
                    <a:pt x="3196" y="3074"/>
                  </a:lnTo>
                  <a:lnTo>
                    <a:pt x="3170" y="3103"/>
                  </a:lnTo>
                  <a:lnTo>
                    <a:pt x="3143" y="3128"/>
                  </a:lnTo>
                  <a:lnTo>
                    <a:pt x="3116" y="3149"/>
                  </a:lnTo>
                  <a:lnTo>
                    <a:pt x="3076" y="3175"/>
                  </a:lnTo>
                  <a:lnTo>
                    <a:pt x="3038" y="3193"/>
                  </a:lnTo>
                  <a:lnTo>
                    <a:pt x="3003" y="3205"/>
                  </a:lnTo>
                  <a:lnTo>
                    <a:pt x="2973" y="3212"/>
                  </a:lnTo>
                  <a:lnTo>
                    <a:pt x="2948" y="3216"/>
                  </a:lnTo>
                  <a:lnTo>
                    <a:pt x="2931" y="3217"/>
                  </a:lnTo>
                  <a:lnTo>
                    <a:pt x="2924" y="3217"/>
                  </a:lnTo>
                  <a:lnTo>
                    <a:pt x="2911" y="3219"/>
                  </a:lnTo>
                  <a:lnTo>
                    <a:pt x="2890" y="3221"/>
                  </a:lnTo>
                  <a:lnTo>
                    <a:pt x="2860" y="3225"/>
                  </a:lnTo>
                  <a:lnTo>
                    <a:pt x="2827" y="3230"/>
                  </a:lnTo>
                  <a:lnTo>
                    <a:pt x="2790" y="3237"/>
                  </a:lnTo>
                  <a:lnTo>
                    <a:pt x="2765" y="3241"/>
                  </a:lnTo>
                  <a:lnTo>
                    <a:pt x="2739" y="3247"/>
                  </a:lnTo>
                  <a:lnTo>
                    <a:pt x="2714" y="3255"/>
                  </a:lnTo>
                  <a:lnTo>
                    <a:pt x="2691" y="3262"/>
                  </a:lnTo>
                  <a:lnTo>
                    <a:pt x="2670" y="3269"/>
                  </a:lnTo>
                  <a:lnTo>
                    <a:pt x="2653" y="3277"/>
                  </a:lnTo>
                  <a:lnTo>
                    <a:pt x="2639" y="3283"/>
                  </a:lnTo>
                  <a:lnTo>
                    <a:pt x="2632" y="3288"/>
                  </a:lnTo>
                  <a:lnTo>
                    <a:pt x="2631" y="3291"/>
                  </a:lnTo>
                  <a:lnTo>
                    <a:pt x="2629" y="3293"/>
                  </a:lnTo>
                  <a:lnTo>
                    <a:pt x="2628" y="3298"/>
                  </a:lnTo>
                  <a:lnTo>
                    <a:pt x="2627" y="3303"/>
                  </a:lnTo>
                  <a:lnTo>
                    <a:pt x="2621" y="3324"/>
                  </a:lnTo>
                  <a:lnTo>
                    <a:pt x="2616" y="3350"/>
                  </a:lnTo>
                  <a:lnTo>
                    <a:pt x="2608" y="3392"/>
                  </a:lnTo>
                  <a:lnTo>
                    <a:pt x="2600" y="3442"/>
                  </a:lnTo>
                  <a:lnTo>
                    <a:pt x="2592" y="3494"/>
                  </a:lnTo>
                  <a:lnTo>
                    <a:pt x="2582" y="3562"/>
                  </a:lnTo>
                  <a:lnTo>
                    <a:pt x="2571" y="3631"/>
                  </a:lnTo>
                  <a:lnTo>
                    <a:pt x="2560" y="3702"/>
                  </a:lnTo>
                  <a:lnTo>
                    <a:pt x="2547" y="3770"/>
                  </a:lnTo>
                  <a:lnTo>
                    <a:pt x="2531" y="3834"/>
                  </a:lnTo>
                  <a:lnTo>
                    <a:pt x="2521" y="3868"/>
                  </a:lnTo>
                  <a:lnTo>
                    <a:pt x="2511" y="3900"/>
                  </a:lnTo>
                  <a:lnTo>
                    <a:pt x="2498" y="3931"/>
                  </a:lnTo>
                  <a:lnTo>
                    <a:pt x="2484" y="3959"/>
                  </a:lnTo>
                  <a:lnTo>
                    <a:pt x="2464" y="3988"/>
                  </a:lnTo>
                  <a:lnTo>
                    <a:pt x="2439" y="4015"/>
                  </a:lnTo>
                  <a:lnTo>
                    <a:pt x="2424" y="4025"/>
                  </a:lnTo>
                  <a:lnTo>
                    <a:pt x="2412" y="4032"/>
                  </a:lnTo>
                  <a:lnTo>
                    <a:pt x="2401" y="4036"/>
                  </a:lnTo>
                  <a:lnTo>
                    <a:pt x="2391" y="4040"/>
                  </a:lnTo>
                  <a:lnTo>
                    <a:pt x="2382" y="4042"/>
                  </a:lnTo>
                  <a:lnTo>
                    <a:pt x="2358" y="4049"/>
                  </a:lnTo>
                  <a:lnTo>
                    <a:pt x="2331" y="4053"/>
                  </a:lnTo>
                  <a:lnTo>
                    <a:pt x="2291" y="4058"/>
                  </a:lnTo>
                  <a:lnTo>
                    <a:pt x="2247" y="4062"/>
                  </a:lnTo>
                  <a:lnTo>
                    <a:pt x="2197" y="4066"/>
                  </a:lnTo>
                  <a:lnTo>
                    <a:pt x="2131" y="4071"/>
                  </a:lnTo>
                  <a:lnTo>
                    <a:pt x="2058" y="4073"/>
                  </a:lnTo>
                  <a:lnTo>
                    <a:pt x="1981" y="4076"/>
                  </a:lnTo>
                  <a:lnTo>
                    <a:pt x="1901" y="4077"/>
                  </a:lnTo>
                  <a:lnTo>
                    <a:pt x="1817" y="4077"/>
                  </a:lnTo>
                  <a:lnTo>
                    <a:pt x="1727" y="4077"/>
                  </a:lnTo>
                  <a:lnTo>
                    <a:pt x="1637" y="4075"/>
                  </a:lnTo>
                  <a:lnTo>
                    <a:pt x="1548" y="4072"/>
                  </a:lnTo>
                  <a:lnTo>
                    <a:pt x="1463" y="4068"/>
                  </a:lnTo>
                  <a:lnTo>
                    <a:pt x="1381" y="4065"/>
                  </a:lnTo>
                  <a:lnTo>
                    <a:pt x="1317" y="4060"/>
                  </a:lnTo>
                  <a:lnTo>
                    <a:pt x="1258" y="4053"/>
                  </a:lnTo>
                  <a:lnTo>
                    <a:pt x="1203" y="4047"/>
                  </a:lnTo>
                  <a:lnTo>
                    <a:pt x="1155" y="4040"/>
                  </a:lnTo>
                  <a:lnTo>
                    <a:pt x="1111" y="4031"/>
                  </a:lnTo>
                  <a:lnTo>
                    <a:pt x="1073" y="4019"/>
                  </a:lnTo>
                  <a:lnTo>
                    <a:pt x="1060" y="4014"/>
                  </a:lnTo>
                  <a:lnTo>
                    <a:pt x="1047" y="4008"/>
                  </a:lnTo>
                  <a:lnTo>
                    <a:pt x="1032" y="3999"/>
                  </a:lnTo>
                  <a:lnTo>
                    <a:pt x="1017" y="3985"/>
                  </a:lnTo>
                  <a:lnTo>
                    <a:pt x="1000" y="3967"/>
                  </a:lnTo>
                  <a:lnTo>
                    <a:pt x="990" y="3947"/>
                  </a:lnTo>
                  <a:lnTo>
                    <a:pt x="985" y="3926"/>
                  </a:lnTo>
                  <a:lnTo>
                    <a:pt x="985" y="3904"/>
                  </a:lnTo>
                  <a:lnTo>
                    <a:pt x="985" y="3900"/>
                  </a:lnTo>
                  <a:lnTo>
                    <a:pt x="986" y="3888"/>
                  </a:lnTo>
                  <a:lnTo>
                    <a:pt x="989" y="3870"/>
                  </a:lnTo>
                  <a:lnTo>
                    <a:pt x="991" y="3845"/>
                  </a:lnTo>
                  <a:lnTo>
                    <a:pt x="995" y="3817"/>
                  </a:lnTo>
                  <a:lnTo>
                    <a:pt x="998" y="3785"/>
                  </a:lnTo>
                  <a:lnTo>
                    <a:pt x="1003" y="3748"/>
                  </a:lnTo>
                  <a:lnTo>
                    <a:pt x="1008" y="3709"/>
                  </a:lnTo>
                  <a:lnTo>
                    <a:pt x="1013" y="3670"/>
                  </a:lnTo>
                  <a:lnTo>
                    <a:pt x="1019" y="3627"/>
                  </a:lnTo>
                  <a:lnTo>
                    <a:pt x="1024" y="3587"/>
                  </a:lnTo>
                  <a:lnTo>
                    <a:pt x="1032" y="3546"/>
                  </a:lnTo>
                  <a:lnTo>
                    <a:pt x="1038" y="3506"/>
                  </a:lnTo>
                  <a:lnTo>
                    <a:pt x="1044" y="3469"/>
                  </a:lnTo>
                  <a:lnTo>
                    <a:pt x="1052" y="3434"/>
                  </a:lnTo>
                  <a:lnTo>
                    <a:pt x="1058" y="3404"/>
                  </a:lnTo>
                  <a:lnTo>
                    <a:pt x="1063" y="3381"/>
                  </a:lnTo>
                  <a:lnTo>
                    <a:pt x="1064" y="3359"/>
                  </a:lnTo>
                  <a:lnTo>
                    <a:pt x="1063" y="3330"/>
                  </a:lnTo>
                  <a:lnTo>
                    <a:pt x="1057" y="3299"/>
                  </a:lnTo>
                  <a:lnTo>
                    <a:pt x="1045" y="3269"/>
                  </a:lnTo>
                  <a:lnTo>
                    <a:pt x="1032" y="3240"/>
                  </a:lnTo>
                  <a:lnTo>
                    <a:pt x="1015" y="3211"/>
                  </a:lnTo>
                  <a:lnTo>
                    <a:pt x="996" y="3184"/>
                  </a:lnTo>
                  <a:lnTo>
                    <a:pt x="978" y="3158"/>
                  </a:lnTo>
                  <a:lnTo>
                    <a:pt x="958" y="3136"/>
                  </a:lnTo>
                  <a:lnTo>
                    <a:pt x="939" y="3115"/>
                  </a:lnTo>
                  <a:lnTo>
                    <a:pt x="923" y="3099"/>
                  </a:lnTo>
                  <a:lnTo>
                    <a:pt x="908" y="3085"/>
                  </a:lnTo>
                  <a:lnTo>
                    <a:pt x="899" y="3076"/>
                  </a:lnTo>
                  <a:lnTo>
                    <a:pt x="895" y="3074"/>
                  </a:lnTo>
                  <a:lnTo>
                    <a:pt x="894" y="3073"/>
                  </a:lnTo>
                  <a:lnTo>
                    <a:pt x="892" y="3071"/>
                  </a:lnTo>
                  <a:lnTo>
                    <a:pt x="892" y="3071"/>
                  </a:lnTo>
                  <a:lnTo>
                    <a:pt x="833" y="3027"/>
                  </a:lnTo>
                  <a:lnTo>
                    <a:pt x="775" y="2980"/>
                  </a:lnTo>
                  <a:lnTo>
                    <a:pt x="717" y="2933"/>
                  </a:lnTo>
                  <a:lnTo>
                    <a:pt x="660" y="2884"/>
                  </a:lnTo>
                  <a:lnTo>
                    <a:pt x="603" y="2835"/>
                  </a:lnTo>
                  <a:lnTo>
                    <a:pt x="548" y="2783"/>
                  </a:lnTo>
                  <a:lnTo>
                    <a:pt x="494" y="2729"/>
                  </a:lnTo>
                  <a:lnTo>
                    <a:pt x="442" y="2674"/>
                  </a:lnTo>
                  <a:lnTo>
                    <a:pt x="391" y="2614"/>
                  </a:lnTo>
                  <a:lnTo>
                    <a:pt x="342" y="2554"/>
                  </a:lnTo>
                  <a:lnTo>
                    <a:pt x="295" y="2489"/>
                  </a:lnTo>
                  <a:lnTo>
                    <a:pt x="252" y="2422"/>
                  </a:lnTo>
                  <a:lnTo>
                    <a:pt x="210" y="2352"/>
                  </a:lnTo>
                  <a:lnTo>
                    <a:pt x="171" y="2276"/>
                  </a:lnTo>
                  <a:lnTo>
                    <a:pt x="136" y="2198"/>
                  </a:lnTo>
                  <a:lnTo>
                    <a:pt x="103" y="2115"/>
                  </a:lnTo>
                  <a:lnTo>
                    <a:pt x="75" y="2028"/>
                  </a:lnTo>
                  <a:lnTo>
                    <a:pt x="50" y="1937"/>
                  </a:lnTo>
                  <a:lnTo>
                    <a:pt x="29" y="1840"/>
                  </a:lnTo>
                  <a:lnTo>
                    <a:pt x="16" y="1763"/>
                  </a:lnTo>
                  <a:lnTo>
                    <a:pt x="7" y="1689"/>
                  </a:lnTo>
                  <a:lnTo>
                    <a:pt x="2" y="1617"/>
                  </a:lnTo>
                  <a:lnTo>
                    <a:pt x="0" y="1547"/>
                  </a:lnTo>
                  <a:lnTo>
                    <a:pt x="2" y="1460"/>
                  </a:lnTo>
                  <a:lnTo>
                    <a:pt x="10" y="1377"/>
                  </a:lnTo>
                  <a:lnTo>
                    <a:pt x="22" y="1296"/>
                  </a:lnTo>
                  <a:lnTo>
                    <a:pt x="38" y="1221"/>
                  </a:lnTo>
                  <a:lnTo>
                    <a:pt x="58" y="1147"/>
                  </a:lnTo>
                  <a:lnTo>
                    <a:pt x="81" y="1077"/>
                  </a:lnTo>
                  <a:lnTo>
                    <a:pt x="107" y="1010"/>
                  </a:lnTo>
                  <a:lnTo>
                    <a:pt x="134" y="947"/>
                  </a:lnTo>
                  <a:lnTo>
                    <a:pt x="165" y="886"/>
                  </a:lnTo>
                  <a:lnTo>
                    <a:pt x="197" y="831"/>
                  </a:lnTo>
                  <a:lnTo>
                    <a:pt x="229" y="777"/>
                  </a:lnTo>
                  <a:lnTo>
                    <a:pt x="264" y="727"/>
                  </a:lnTo>
                  <a:lnTo>
                    <a:pt x="297" y="681"/>
                  </a:lnTo>
                  <a:lnTo>
                    <a:pt x="334" y="635"/>
                  </a:lnTo>
                  <a:lnTo>
                    <a:pt x="371" y="592"/>
                  </a:lnTo>
                  <a:lnTo>
                    <a:pt x="406" y="553"/>
                  </a:lnTo>
                  <a:lnTo>
                    <a:pt x="440" y="519"/>
                  </a:lnTo>
                  <a:lnTo>
                    <a:pt x="473" y="488"/>
                  </a:lnTo>
                  <a:lnTo>
                    <a:pt x="501" y="462"/>
                  </a:lnTo>
                  <a:lnTo>
                    <a:pt x="528" y="439"/>
                  </a:lnTo>
                  <a:lnTo>
                    <a:pt x="550" y="420"/>
                  </a:lnTo>
                  <a:lnTo>
                    <a:pt x="570" y="405"/>
                  </a:lnTo>
                  <a:lnTo>
                    <a:pt x="584" y="395"/>
                  </a:lnTo>
                  <a:lnTo>
                    <a:pt x="594" y="387"/>
                  </a:lnTo>
                  <a:lnTo>
                    <a:pt x="599" y="385"/>
                  </a:lnTo>
                  <a:lnTo>
                    <a:pt x="602" y="382"/>
                  </a:lnTo>
                  <a:lnTo>
                    <a:pt x="710" y="314"/>
                  </a:lnTo>
                  <a:lnTo>
                    <a:pt x="817" y="254"/>
                  </a:lnTo>
                  <a:lnTo>
                    <a:pt x="926" y="200"/>
                  </a:lnTo>
                  <a:lnTo>
                    <a:pt x="1033" y="154"/>
                  </a:lnTo>
                  <a:lnTo>
                    <a:pt x="1140" y="115"/>
                  </a:lnTo>
                  <a:lnTo>
                    <a:pt x="1247" y="83"/>
                  </a:lnTo>
                  <a:lnTo>
                    <a:pt x="1352" y="55"/>
                  </a:lnTo>
                  <a:lnTo>
                    <a:pt x="1454" y="34"/>
                  </a:lnTo>
                  <a:lnTo>
                    <a:pt x="1554" y="18"/>
                  </a:lnTo>
                  <a:lnTo>
                    <a:pt x="1652" y="8"/>
                  </a:lnTo>
                  <a:lnTo>
                    <a:pt x="1747" y="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6512684" y="4658727"/>
              <a:ext cx="165951" cy="171097"/>
            </a:xfrm>
            <a:custGeom>
              <a:avLst/>
              <a:gdLst>
                <a:gd name="T0" fmla="*/ 116 w 388"/>
                <a:gd name="T1" fmla="*/ 5 h 400"/>
                <a:gd name="T2" fmla="*/ 169 w 388"/>
                <a:gd name="T3" fmla="*/ 15 h 400"/>
                <a:gd name="T4" fmla="*/ 229 w 388"/>
                <a:gd name="T5" fmla="*/ 32 h 400"/>
                <a:gd name="T6" fmla="*/ 293 w 388"/>
                <a:gd name="T7" fmla="*/ 66 h 400"/>
                <a:gd name="T8" fmla="*/ 343 w 388"/>
                <a:gd name="T9" fmla="*/ 111 h 400"/>
                <a:gd name="T10" fmla="*/ 373 w 388"/>
                <a:gd name="T11" fmla="*/ 165 h 400"/>
                <a:gd name="T12" fmla="*/ 388 w 388"/>
                <a:gd name="T13" fmla="*/ 228 h 400"/>
                <a:gd name="T14" fmla="*/ 384 w 388"/>
                <a:gd name="T15" fmla="*/ 260 h 400"/>
                <a:gd name="T16" fmla="*/ 372 w 388"/>
                <a:gd name="T17" fmla="*/ 290 h 400"/>
                <a:gd name="T18" fmla="*/ 343 w 388"/>
                <a:gd name="T19" fmla="*/ 331 h 400"/>
                <a:gd name="T20" fmla="*/ 304 w 388"/>
                <a:gd name="T21" fmla="*/ 364 h 400"/>
                <a:gd name="T22" fmla="*/ 248 w 388"/>
                <a:gd name="T23" fmla="*/ 390 h 400"/>
                <a:gd name="T24" fmla="*/ 179 w 388"/>
                <a:gd name="T25" fmla="*/ 400 h 400"/>
                <a:gd name="T26" fmla="*/ 168 w 388"/>
                <a:gd name="T27" fmla="*/ 400 h 400"/>
                <a:gd name="T28" fmla="*/ 141 w 388"/>
                <a:gd name="T29" fmla="*/ 396 h 400"/>
                <a:gd name="T30" fmla="*/ 105 w 388"/>
                <a:gd name="T31" fmla="*/ 374 h 400"/>
                <a:gd name="T32" fmla="*/ 85 w 388"/>
                <a:gd name="T33" fmla="*/ 338 h 400"/>
                <a:gd name="T34" fmla="*/ 87 w 388"/>
                <a:gd name="T35" fmla="*/ 293 h 400"/>
                <a:gd name="T36" fmla="*/ 109 w 388"/>
                <a:gd name="T37" fmla="*/ 259 h 400"/>
                <a:gd name="T38" fmla="*/ 145 w 388"/>
                <a:gd name="T39" fmla="*/ 238 h 400"/>
                <a:gd name="T40" fmla="*/ 172 w 388"/>
                <a:gd name="T41" fmla="*/ 235 h 400"/>
                <a:gd name="T42" fmla="*/ 192 w 388"/>
                <a:gd name="T43" fmla="*/ 235 h 400"/>
                <a:gd name="T44" fmla="*/ 210 w 388"/>
                <a:gd name="T45" fmla="*/ 229 h 400"/>
                <a:gd name="T46" fmla="*/ 220 w 388"/>
                <a:gd name="T47" fmla="*/ 223 h 400"/>
                <a:gd name="T48" fmla="*/ 215 w 388"/>
                <a:gd name="T49" fmla="*/ 214 h 400"/>
                <a:gd name="T50" fmla="*/ 197 w 388"/>
                <a:gd name="T51" fmla="*/ 199 h 400"/>
                <a:gd name="T52" fmla="*/ 157 w 388"/>
                <a:gd name="T53" fmla="*/ 181 h 400"/>
                <a:gd name="T54" fmla="*/ 105 w 388"/>
                <a:gd name="T55" fmla="*/ 168 h 400"/>
                <a:gd name="T56" fmla="*/ 81 w 388"/>
                <a:gd name="T57" fmla="*/ 165 h 400"/>
                <a:gd name="T58" fmla="*/ 71 w 388"/>
                <a:gd name="T59" fmla="*/ 163 h 400"/>
                <a:gd name="T60" fmla="*/ 58 w 388"/>
                <a:gd name="T61" fmla="*/ 160 h 400"/>
                <a:gd name="T62" fmla="*/ 52 w 388"/>
                <a:gd name="T63" fmla="*/ 158 h 400"/>
                <a:gd name="T64" fmla="*/ 40 w 388"/>
                <a:gd name="T65" fmla="*/ 152 h 400"/>
                <a:gd name="T66" fmla="*/ 18 w 388"/>
                <a:gd name="T67" fmla="*/ 132 h 400"/>
                <a:gd name="T68" fmla="*/ 3 w 388"/>
                <a:gd name="T69" fmla="*/ 103 h 400"/>
                <a:gd name="T70" fmla="*/ 3 w 388"/>
                <a:gd name="T71" fmla="*/ 62 h 400"/>
                <a:gd name="T72" fmla="*/ 18 w 388"/>
                <a:gd name="T73" fmla="*/ 31 h 400"/>
                <a:gd name="T74" fmla="*/ 35 w 388"/>
                <a:gd name="T75" fmla="*/ 15 h 400"/>
                <a:gd name="T76" fmla="*/ 48 w 388"/>
                <a:gd name="T77" fmla="*/ 7 h 400"/>
                <a:gd name="T78" fmla="*/ 57 w 388"/>
                <a:gd name="T79" fmla="*/ 4 h 400"/>
                <a:gd name="T80" fmla="*/ 62 w 388"/>
                <a:gd name="T81" fmla="*/ 2 h 400"/>
                <a:gd name="T82" fmla="*/ 68 w 388"/>
                <a:gd name="T83" fmla="*/ 1 h 400"/>
                <a:gd name="T84" fmla="*/ 73 w 388"/>
                <a:gd name="T85" fmla="*/ 0 h 400"/>
                <a:gd name="T86" fmla="*/ 76 w 388"/>
                <a:gd name="T8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8" h="400">
                  <a:moveTo>
                    <a:pt x="97" y="0"/>
                  </a:moveTo>
                  <a:lnTo>
                    <a:pt x="116" y="5"/>
                  </a:lnTo>
                  <a:lnTo>
                    <a:pt x="140" y="9"/>
                  </a:lnTo>
                  <a:lnTo>
                    <a:pt x="169" y="15"/>
                  </a:lnTo>
                  <a:lnTo>
                    <a:pt x="198" y="22"/>
                  </a:lnTo>
                  <a:lnTo>
                    <a:pt x="229" y="32"/>
                  </a:lnTo>
                  <a:lnTo>
                    <a:pt x="261" y="47"/>
                  </a:lnTo>
                  <a:lnTo>
                    <a:pt x="293" y="66"/>
                  </a:lnTo>
                  <a:lnTo>
                    <a:pt x="324" y="92"/>
                  </a:lnTo>
                  <a:lnTo>
                    <a:pt x="343" y="111"/>
                  </a:lnTo>
                  <a:lnTo>
                    <a:pt x="360" y="136"/>
                  </a:lnTo>
                  <a:lnTo>
                    <a:pt x="373" y="165"/>
                  </a:lnTo>
                  <a:lnTo>
                    <a:pt x="383" y="194"/>
                  </a:lnTo>
                  <a:lnTo>
                    <a:pt x="388" y="228"/>
                  </a:lnTo>
                  <a:lnTo>
                    <a:pt x="387" y="253"/>
                  </a:lnTo>
                  <a:lnTo>
                    <a:pt x="384" y="260"/>
                  </a:lnTo>
                  <a:lnTo>
                    <a:pt x="379" y="272"/>
                  </a:lnTo>
                  <a:lnTo>
                    <a:pt x="372" y="290"/>
                  </a:lnTo>
                  <a:lnTo>
                    <a:pt x="360" y="310"/>
                  </a:lnTo>
                  <a:lnTo>
                    <a:pt x="343" y="331"/>
                  </a:lnTo>
                  <a:lnTo>
                    <a:pt x="326" y="348"/>
                  </a:lnTo>
                  <a:lnTo>
                    <a:pt x="304" y="364"/>
                  </a:lnTo>
                  <a:lnTo>
                    <a:pt x="278" y="379"/>
                  </a:lnTo>
                  <a:lnTo>
                    <a:pt x="248" y="390"/>
                  </a:lnTo>
                  <a:lnTo>
                    <a:pt x="215" y="397"/>
                  </a:lnTo>
                  <a:lnTo>
                    <a:pt x="179" y="400"/>
                  </a:lnTo>
                  <a:lnTo>
                    <a:pt x="176" y="400"/>
                  </a:lnTo>
                  <a:lnTo>
                    <a:pt x="168" y="400"/>
                  </a:lnTo>
                  <a:lnTo>
                    <a:pt x="163" y="400"/>
                  </a:lnTo>
                  <a:lnTo>
                    <a:pt x="141" y="396"/>
                  </a:lnTo>
                  <a:lnTo>
                    <a:pt x="122" y="388"/>
                  </a:lnTo>
                  <a:lnTo>
                    <a:pt x="105" y="374"/>
                  </a:lnTo>
                  <a:lnTo>
                    <a:pt x="93" y="358"/>
                  </a:lnTo>
                  <a:lnTo>
                    <a:pt x="85" y="338"/>
                  </a:lnTo>
                  <a:lnTo>
                    <a:pt x="83" y="316"/>
                  </a:lnTo>
                  <a:lnTo>
                    <a:pt x="87" y="293"/>
                  </a:lnTo>
                  <a:lnTo>
                    <a:pt x="95" y="275"/>
                  </a:lnTo>
                  <a:lnTo>
                    <a:pt x="109" y="259"/>
                  </a:lnTo>
                  <a:lnTo>
                    <a:pt x="125" y="245"/>
                  </a:lnTo>
                  <a:lnTo>
                    <a:pt x="145" y="238"/>
                  </a:lnTo>
                  <a:lnTo>
                    <a:pt x="167" y="235"/>
                  </a:lnTo>
                  <a:lnTo>
                    <a:pt x="172" y="235"/>
                  </a:lnTo>
                  <a:lnTo>
                    <a:pt x="176" y="235"/>
                  </a:lnTo>
                  <a:lnTo>
                    <a:pt x="192" y="235"/>
                  </a:lnTo>
                  <a:lnTo>
                    <a:pt x="203" y="233"/>
                  </a:lnTo>
                  <a:lnTo>
                    <a:pt x="210" y="229"/>
                  </a:lnTo>
                  <a:lnTo>
                    <a:pt x="215" y="227"/>
                  </a:lnTo>
                  <a:lnTo>
                    <a:pt x="220" y="223"/>
                  </a:lnTo>
                  <a:lnTo>
                    <a:pt x="220" y="222"/>
                  </a:lnTo>
                  <a:lnTo>
                    <a:pt x="215" y="214"/>
                  </a:lnTo>
                  <a:lnTo>
                    <a:pt x="208" y="207"/>
                  </a:lnTo>
                  <a:lnTo>
                    <a:pt x="197" y="199"/>
                  </a:lnTo>
                  <a:lnTo>
                    <a:pt x="182" y="191"/>
                  </a:lnTo>
                  <a:lnTo>
                    <a:pt x="157" y="181"/>
                  </a:lnTo>
                  <a:lnTo>
                    <a:pt x="130" y="173"/>
                  </a:lnTo>
                  <a:lnTo>
                    <a:pt x="105" y="168"/>
                  </a:lnTo>
                  <a:lnTo>
                    <a:pt x="85" y="166"/>
                  </a:lnTo>
                  <a:lnTo>
                    <a:pt x="81" y="165"/>
                  </a:lnTo>
                  <a:lnTo>
                    <a:pt x="77" y="165"/>
                  </a:lnTo>
                  <a:lnTo>
                    <a:pt x="71" y="163"/>
                  </a:lnTo>
                  <a:lnTo>
                    <a:pt x="61" y="161"/>
                  </a:lnTo>
                  <a:lnTo>
                    <a:pt x="58" y="160"/>
                  </a:lnTo>
                  <a:lnTo>
                    <a:pt x="56" y="160"/>
                  </a:lnTo>
                  <a:lnTo>
                    <a:pt x="52" y="158"/>
                  </a:lnTo>
                  <a:lnTo>
                    <a:pt x="47" y="156"/>
                  </a:lnTo>
                  <a:lnTo>
                    <a:pt x="40" y="152"/>
                  </a:lnTo>
                  <a:lnTo>
                    <a:pt x="31" y="145"/>
                  </a:lnTo>
                  <a:lnTo>
                    <a:pt x="18" y="132"/>
                  </a:lnTo>
                  <a:lnTo>
                    <a:pt x="10" y="120"/>
                  </a:lnTo>
                  <a:lnTo>
                    <a:pt x="3" y="103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10" y="44"/>
                  </a:lnTo>
                  <a:lnTo>
                    <a:pt x="18" y="31"/>
                  </a:lnTo>
                  <a:lnTo>
                    <a:pt x="26" y="22"/>
                  </a:lnTo>
                  <a:lnTo>
                    <a:pt x="35" y="15"/>
                  </a:lnTo>
                  <a:lnTo>
                    <a:pt x="42" y="10"/>
                  </a:lnTo>
                  <a:lnTo>
                    <a:pt x="48" y="7"/>
                  </a:lnTo>
                  <a:lnTo>
                    <a:pt x="53" y="5"/>
                  </a:lnTo>
                  <a:lnTo>
                    <a:pt x="57" y="4"/>
                  </a:lnTo>
                  <a:lnTo>
                    <a:pt x="61" y="2"/>
                  </a:lnTo>
                  <a:lnTo>
                    <a:pt x="62" y="2"/>
                  </a:lnTo>
                  <a:lnTo>
                    <a:pt x="64" y="1"/>
                  </a:lnTo>
                  <a:lnTo>
                    <a:pt x="68" y="1"/>
                  </a:lnTo>
                  <a:lnTo>
                    <a:pt x="72" y="0"/>
                  </a:lnTo>
                  <a:lnTo>
                    <a:pt x="73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6568001" y="4527510"/>
              <a:ext cx="537731" cy="230273"/>
            </a:xfrm>
            <a:custGeom>
              <a:avLst/>
              <a:gdLst>
                <a:gd name="T0" fmla="*/ 131 w 1254"/>
                <a:gd name="T1" fmla="*/ 16 h 539"/>
                <a:gd name="T2" fmla="*/ 163 w 1254"/>
                <a:gd name="T3" fmla="*/ 67 h 539"/>
                <a:gd name="T4" fmla="*/ 164 w 1254"/>
                <a:gd name="T5" fmla="*/ 89 h 539"/>
                <a:gd name="T6" fmla="*/ 165 w 1254"/>
                <a:gd name="T7" fmla="*/ 93 h 539"/>
                <a:gd name="T8" fmla="*/ 184 w 1254"/>
                <a:gd name="T9" fmla="*/ 111 h 539"/>
                <a:gd name="T10" fmla="*/ 253 w 1254"/>
                <a:gd name="T11" fmla="*/ 151 h 539"/>
                <a:gd name="T12" fmla="*/ 338 w 1254"/>
                <a:gd name="T13" fmla="*/ 189 h 539"/>
                <a:gd name="T14" fmla="*/ 400 w 1254"/>
                <a:gd name="T15" fmla="*/ 227 h 539"/>
                <a:gd name="T16" fmla="*/ 462 w 1254"/>
                <a:gd name="T17" fmla="*/ 303 h 539"/>
                <a:gd name="T18" fmla="*/ 500 w 1254"/>
                <a:gd name="T19" fmla="*/ 357 h 539"/>
                <a:gd name="T20" fmla="*/ 518 w 1254"/>
                <a:gd name="T21" fmla="*/ 370 h 539"/>
                <a:gd name="T22" fmla="*/ 536 w 1254"/>
                <a:gd name="T23" fmla="*/ 347 h 539"/>
                <a:gd name="T24" fmla="*/ 574 w 1254"/>
                <a:gd name="T25" fmla="*/ 289 h 539"/>
                <a:gd name="T26" fmla="*/ 621 w 1254"/>
                <a:gd name="T27" fmla="*/ 251 h 539"/>
                <a:gd name="T28" fmla="*/ 685 w 1254"/>
                <a:gd name="T29" fmla="*/ 241 h 539"/>
                <a:gd name="T30" fmla="*/ 757 w 1254"/>
                <a:gd name="T31" fmla="*/ 267 h 539"/>
                <a:gd name="T32" fmla="*/ 817 w 1254"/>
                <a:gd name="T33" fmla="*/ 310 h 539"/>
                <a:gd name="T34" fmla="*/ 874 w 1254"/>
                <a:gd name="T35" fmla="*/ 341 h 539"/>
                <a:gd name="T36" fmla="*/ 894 w 1254"/>
                <a:gd name="T37" fmla="*/ 297 h 539"/>
                <a:gd name="T38" fmla="*/ 937 w 1254"/>
                <a:gd name="T39" fmla="*/ 243 h 539"/>
                <a:gd name="T40" fmla="*/ 1013 w 1254"/>
                <a:gd name="T41" fmla="*/ 201 h 539"/>
                <a:gd name="T42" fmla="*/ 1108 w 1254"/>
                <a:gd name="T43" fmla="*/ 196 h 539"/>
                <a:gd name="T44" fmla="*/ 1185 w 1254"/>
                <a:gd name="T45" fmla="*/ 222 h 539"/>
                <a:gd name="T46" fmla="*/ 1225 w 1254"/>
                <a:gd name="T47" fmla="*/ 250 h 539"/>
                <a:gd name="T48" fmla="*/ 1243 w 1254"/>
                <a:gd name="T49" fmla="*/ 272 h 539"/>
                <a:gd name="T50" fmla="*/ 1252 w 1254"/>
                <a:gd name="T51" fmla="*/ 333 h 539"/>
                <a:gd name="T52" fmla="*/ 1213 w 1254"/>
                <a:gd name="T53" fmla="*/ 384 h 539"/>
                <a:gd name="T54" fmla="*/ 1153 w 1254"/>
                <a:gd name="T55" fmla="*/ 393 h 539"/>
                <a:gd name="T56" fmla="*/ 1115 w 1254"/>
                <a:gd name="T57" fmla="*/ 372 h 539"/>
                <a:gd name="T58" fmla="*/ 1105 w 1254"/>
                <a:gd name="T59" fmla="*/ 365 h 539"/>
                <a:gd name="T60" fmla="*/ 1068 w 1254"/>
                <a:gd name="T61" fmla="*/ 357 h 539"/>
                <a:gd name="T62" fmla="*/ 1046 w 1254"/>
                <a:gd name="T63" fmla="*/ 365 h 539"/>
                <a:gd name="T64" fmla="*/ 1034 w 1254"/>
                <a:gd name="T65" fmla="*/ 383 h 539"/>
                <a:gd name="T66" fmla="*/ 1017 w 1254"/>
                <a:gd name="T67" fmla="*/ 422 h 539"/>
                <a:gd name="T68" fmla="*/ 978 w 1254"/>
                <a:gd name="T69" fmla="*/ 478 h 539"/>
                <a:gd name="T70" fmla="*/ 915 w 1254"/>
                <a:gd name="T71" fmla="*/ 507 h 539"/>
                <a:gd name="T72" fmla="*/ 870 w 1254"/>
                <a:gd name="T73" fmla="*/ 507 h 539"/>
                <a:gd name="T74" fmla="*/ 785 w 1254"/>
                <a:gd name="T75" fmla="*/ 481 h 539"/>
                <a:gd name="T76" fmla="*/ 723 w 1254"/>
                <a:gd name="T77" fmla="*/ 443 h 539"/>
                <a:gd name="T78" fmla="*/ 673 w 1254"/>
                <a:gd name="T79" fmla="*/ 436 h 539"/>
                <a:gd name="T80" fmla="*/ 616 w 1254"/>
                <a:gd name="T81" fmla="*/ 503 h 539"/>
                <a:gd name="T82" fmla="*/ 541 w 1254"/>
                <a:gd name="T83" fmla="*/ 536 h 539"/>
                <a:gd name="T84" fmla="*/ 458 w 1254"/>
                <a:gd name="T85" fmla="*/ 526 h 539"/>
                <a:gd name="T86" fmla="*/ 390 w 1254"/>
                <a:gd name="T87" fmla="*/ 479 h 539"/>
                <a:gd name="T88" fmla="*/ 342 w 1254"/>
                <a:gd name="T89" fmla="*/ 419 h 539"/>
                <a:gd name="T90" fmla="*/ 310 w 1254"/>
                <a:gd name="T91" fmla="*/ 373 h 539"/>
                <a:gd name="T92" fmla="*/ 292 w 1254"/>
                <a:gd name="T93" fmla="*/ 350 h 539"/>
                <a:gd name="T94" fmla="*/ 288 w 1254"/>
                <a:gd name="T95" fmla="*/ 348 h 539"/>
                <a:gd name="T96" fmla="*/ 269 w 1254"/>
                <a:gd name="T97" fmla="*/ 338 h 539"/>
                <a:gd name="T98" fmla="*/ 207 w 1254"/>
                <a:gd name="T99" fmla="*/ 311 h 539"/>
                <a:gd name="T100" fmla="*/ 117 w 1254"/>
                <a:gd name="T101" fmla="*/ 265 h 539"/>
                <a:gd name="T102" fmla="*/ 41 w 1254"/>
                <a:gd name="T103" fmla="*/ 199 h 539"/>
                <a:gd name="T104" fmla="*/ 4 w 1254"/>
                <a:gd name="T105" fmla="*/ 120 h 539"/>
                <a:gd name="T106" fmla="*/ 0 w 1254"/>
                <a:gd name="T107" fmla="*/ 79 h 539"/>
                <a:gd name="T108" fmla="*/ 17 w 1254"/>
                <a:gd name="T109" fmla="*/ 32 h 539"/>
                <a:gd name="T110" fmla="*/ 69 w 1254"/>
                <a:gd name="T111" fmla="*/ 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4" h="539">
                  <a:moveTo>
                    <a:pt x="91" y="0"/>
                  </a:moveTo>
                  <a:lnTo>
                    <a:pt x="112" y="5"/>
                  </a:lnTo>
                  <a:lnTo>
                    <a:pt x="131" y="16"/>
                  </a:lnTo>
                  <a:lnTo>
                    <a:pt x="146" y="30"/>
                  </a:lnTo>
                  <a:lnTo>
                    <a:pt x="157" y="47"/>
                  </a:lnTo>
                  <a:lnTo>
                    <a:pt x="163" y="67"/>
                  </a:lnTo>
                  <a:lnTo>
                    <a:pt x="164" y="88"/>
                  </a:lnTo>
                  <a:lnTo>
                    <a:pt x="164" y="88"/>
                  </a:lnTo>
                  <a:lnTo>
                    <a:pt x="164" y="89"/>
                  </a:lnTo>
                  <a:lnTo>
                    <a:pt x="164" y="89"/>
                  </a:lnTo>
                  <a:lnTo>
                    <a:pt x="164" y="90"/>
                  </a:lnTo>
                  <a:lnTo>
                    <a:pt x="165" y="93"/>
                  </a:lnTo>
                  <a:lnTo>
                    <a:pt x="168" y="95"/>
                  </a:lnTo>
                  <a:lnTo>
                    <a:pt x="174" y="103"/>
                  </a:lnTo>
                  <a:lnTo>
                    <a:pt x="184" y="111"/>
                  </a:lnTo>
                  <a:lnTo>
                    <a:pt x="197" y="121"/>
                  </a:lnTo>
                  <a:lnTo>
                    <a:pt x="223" y="136"/>
                  </a:lnTo>
                  <a:lnTo>
                    <a:pt x="253" y="151"/>
                  </a:lnTo>
                  <a:lnTo>
                    <a:pt x="285" y="166"/>
                  </a:lnTo>
                  <a:lnTo>
                    <a:pt x="317" y="181"/>
                  </a:lnTo>
                  <a:lnTo>
                    <a:pt x="338" y="189"/>
                  </a:lnTo>
                  <a:lnTo>
                    <a:pt x="358" y="199"/>
                  </a:lnTo>
                  <a:lnTo>
                    <a:pt x="379" y="212"/>
                  </a:lnTo>
                  <a:lnTo>
                    <a:pt x="400" y="227"/>
                  </a:lnTo>
                  <a:lnTo>
                    <a:pt x="425" y="253"/>
                  </a:lnTo>
                  <a:lnTo>
                    <a:pt x="444" y="279"/>
                  </a:lnTo>
                  <a:lnTo>
                    <a:pt x="462" y="303"/>
                  </a:lnTo>
                  <a:lnTo>
                    <a:pt x="478" y="327"/>
                  </a:lnTo>
                  <a:lnTo>
                    <a:pt x="489" y="343"/>
                  </a:lnTo>
                  <a:lnTo>
                    <a:pt x="500" y="357"/>
                  </a:lnTo>
                  <a:lnTo>
                    <a:pt x="510" y="367"/>
                  </a:lnTo>
                  <a:lnTo>
                    <a:pt x="516" y="373"/>
                  </a:lnTo>
                  <a:lnTo>
                    <a:pt x="518" y="370"/>
                  </a:lnTo>
                  <a:lnTo>
                    <a:pt x="522" y="365"/>
                  </a:lnTo>
                  <a:lnTo>
                    <a:pt x="526" y="360"/>
                  </a:lnTo>
                  <a:lnTo>
                    <a:pt x="536" y="347"/>
                  </a:lnTo>
                  <a:lnTo>
                    <a:pt x="546" y="329"/>
                  </a:lnTo>
                  <a:lnTo>
                    <a:pt x="558" y="310"/>
                  </a:lnTo>
                  <a:lnTo>
                    <a:pt x="574" y="289"/>
                  </a:lnTo>
                  <a:lnTo>
                    <a:pt x="585" y="276"/>
                  </a:lnTo>
                  <a:lnTo>
                    <a:pt x="601" y="263"/>
                  </a:lnTo>
                  <a:lnTo>
                    <a:pt x="621" y="251"/>
                  </a:lnTo>
                  <a:lnTo>
                    <a:pt x="644" y="244"/>
                  </a:lnTo>
                  <a:lnTo>
                    <a:pt x="670" y="240"/>
                  </a:lnTo>
                  <a:lnTo>
                    <a:pt x="685" y="241"/>
                  </a:lnTo>
                  <a:lnTo>
                    <a:pt x="699" y="244"/>
                  </a:lnTo>
                  <a:lnTo>
                    <a:pt x="731" y="255"/>
                  </a:lnTo>
                  <a:lnTo>
                    <a:pt x="757" y="267"/>
                  </a:lnTo>
                  <a:lnTo>
                    <a:pt x="780" y="282"/>
                  </a:lnTo>
                  <a:lnTo>
                    <a:pt x="800" y="296"/>
                  </a:lnTo>
                  <a:lnTo>
                    <a:pt x="817" y="310"/>
                  </a:lnTo>
                  <a:lnTo>
                    <a:pt x="839" y="323"/>
                  </a:lnTo>
                  <a:lnTo>
                    <a:pt x="858" y="334"/>
                  </a:lnTo>
                  <a:lnTo>
                    <a:pt x="874" y="341"/>
                  </a:lnTo>
                  <a:lnTo>
                    <a:pt x="879" y="328"/>
                  </a:lnTo>
                  <a:lnTo>
                    <a:pt x="885" y="313"/>
                  </a:lnTo>
                  <a:lnTo>
                    <a:pt x="894" y="297"/>
                  </a:lnTo>
                  <a:lnTo>
                    <a:pt x="905" y="279"/>
                  </a:lnTo>
                  <a:lnTo>
                    <a:pt x="920" y="261"/>
                  </a:lnTo>
                  <a:lnTo>
                    <a:pt x="937" y="243"/>
                  </a:lnTo>
                  <a:lnTo>
                    <a:pt x="958" y="227"/>
                  </a:lnTo>
                  <a:lnTo>
                    <a:pt x="983" y="213"/>
                  </a:lnTo>
                  <a:lnTo>
                    <a:pt x="1013" y="201"/>
                  </a:lnTo>
                  <a:lnTo>
                    <a:pt x="1046" y="194"/>
                  </a:lnTo>
                  <a:lnTo>
                    <a:pt x="1075" y="192"/>
                  </a:lnTo>
                  <a:lnTo>
                    <a:pt x="1108" y="196"/>
                  </a:lnTo>
                  <a:lnTo>
                    <a:pt x="1138" y="202"/>
                  </a:lnTo>
                  <a:lnTo>
                    <a:pt x="1164" y="212"/>
                  </a:lnTo>
                  <a:lnTo>
                    <a:pt x="1185" y="222"/>
                  </a:lnTo>
                  <a:lnTo>
                    <a:pt x="1202" y="233"/>
                  </a:lnTo>
                  <a:lnTo>
                    <a:pt x="1216" y="243"/>
                  </a:lnTo>
                  <a:lnTo>
                    <a:pt x="1225" y="250"/>
                  </a:lnTo>
                  <a:lnTo>
                    <a:pt x="1229" y="255"/>
                  </a:lnTo>
                  <a:lnTo>
                    <a:pt x="1229" y="255"/>
                  </a:lnTo>
                  <a:lnTo>
                    <a:pt x="1243" y="272"/>
                  </a:lnTo>
                  <a:lnTo>
                    <a:pt x="1252" y="291"/>
                  </a:lnTo>
                  <a:lnTo>
                    <a:pt x="1254" y="312"/>
                  </a:lnTo>
                  <a:lnTo>
                    <a:pt x="1252" y="333"/>
                  </a:lnTo>
                  <a:lnTo>
                    <a:pt x="1244" y="353"/>
                  </a:lnTo>
                  <a:lnTo>
                    <a:pt x="1231" y="370"/>
                  </a:lnTo>
                  <a:lnTo>
                    <a:pt x="1213" y="384"/>
                  </a:lnTo>
                  <a:lnTo>
                    <a:pt x="1194" y="393"/>
                  </a:lnTo>
                  <a:lnTo>
                    <a:pt x="1174" y="395"/>
                  </a:lnTo>
                  <a:lnTo>
                    <a:pt x="1153" y="393"/>
                  </a:lnTo>
                  <a:lnTo>
                    <a:pt x="1133" y="385"/>
                  </a:lnTo>
                  <a:lnTo>
                    <a:pt x="1116" y="372"/>
                  </a:lnTo>
                  <a:lnTo>
                    <a:pt x="1115" y="372"/>
                  </a:lnTo>
                  <a:lnTo>
                    <a:pt x="1112" y="370"/>
                  </a:lnTo>
                  <a:lnTo>
                    <a:pt x="1110" y="368"/>
                  </a:lnTo>
                  <a:lnTo>
                    <a:pt x="1105" y="365"/>
                  </a:lnTo>
                  <a:lnTo>
                    <a:pt x="1090" y="359"/>
                  </a:lnTo>
                  <a:lnTo>
                    <a:pt x="1075" y="357"/>
                  </a:lnTo>
                  <a:lnTo>
                    <a:pt x="1068" y="357"/>
                  </a:lnTo>
                  <a:lnTo>
                    <a:pt x="1060" y="358"/>
                  </a:lnTo>
                  <a:lnTo>
                    <a:pt x="1052" y="362"/>
                  </a:lnTo>
                  <a:lnTo>
                    <a:pt x="1046" y="365"/>
                  </a:lnTo>
                  <a:lnTo>
                    <a:pt x="1042" y="368"/>
                  </a:lnTo>
                  <a:lnTo>
                    <a:pt x="1039" y="374"/>
                  </a:lnTo>
                  <a:lnTo>
                    <a:pt x="1034" y="383"/>
                  </a:lnTo>
                  <a:lnTo>
                    <a:pt x="1029" y="393"/>
                  </a:lnTo>
                  <a:lnTo>
                    <a:pt x="1025" y="406"/>
                  </a:lnTo>
                  <a:lnTo>
                    <a:pt x="1017" y="422"/>
                  </a:lnTo>
                  <a:lnTo>
                    <a:pt x="1007" y="442"/>
                  </a:lnTo>
                  <a:lnTo>
                    <a:pt x="992" y="463"/>
                  </a:lnTo>
                  <a:lnTo>
                    <a:pt x="978" y="478"/>
                  </a:lnTo>
                  <a:lnTo>
                    <a:pt x="958" y="492"/>
                  </a:lnTo>
                  <a:lnTo>
                    <a:pt x="937" y="500"/>
                  </a:lnTo>
                  <a:lnTo>
                    <a:pt x="915" y="507"/>
                  </a:lnTo>
                  <a:lnTo>
                    <a:pt x="892" y="508"/>
                  </a:lnTo>
                  <a:lnTo>
                    <a:pt x="880" y="508"/>
                  </a:lnTo>
                  <a:lnTo>
                    <a:pt x="870" y="507"/>
                  </a:lnTo>
                  <a:lnTo>
                    <a:pt x="838" y="500"/>
                  </a:lnTo>
                  <a:lnTo>
                    <a:pt x="810" y="492"/>
                  </a:lnTo>
                  <a:lnTo>
                    <a:pt x="785" y="481"/>
                  </a:lnTo>
                  <a:lnTo>
                    <a:pt x="762" y="468"/>
                  </a:lnTo>
                  <a:lnTo>
                    <a:pt x="742" y="456"/>
                  </a:lnTo>
                  <a:lnTo>
                    <a:pt x="723" y="443"/>
                  </a:lnTo>
                  <a:lnTo>
                    <a:pt x="702" y="427"/>
                  </a:lnTo>
                  <a:lnTo>
                    <a:pt x="685" y="416"/>
                  </a:lnTo>
                  <a:lnTo>
                    <a:pt x="673" y="436"/>
                  </a:lnTo>
                  <a:lnTo>
                    <a:pt x="655" y="461"/>
                  </a:lnTo>
                  <a:lnTo>
                    <a:pt x="634" y="487"/>
                  </a:lnTo>
                  <a:lnTo>
                    <a:pt x="616" y="503"/>
                  </a:lnTo>
                  <a:lnTo>
                    <a:pt x="595" y="516"/>
                  </a:lnTo>
                  <a:lnTo>
                    <a:pt x="569" y="529"/>
                  </a:lnTo>
                  <a:lnTo>
                    <a:pt x="541" y="536"/>
                  </a:lnTo>
                  <a:lnTo>
                    <a:pt x="516" y="539"/>
                  </a:lnTo>
                  <a:lnTo>
                    <a:pt x="485" y="535"/>
                  </a:lnTo>
                  <a:lnTo>
                    <a:pt x="458" y="526"/>
                  </a:lnTo>
                  <a:lnTo>
                    <a:pt x="433" y="514"/>
                  </a:lnTo>
                  <a:lnTo>
                    <a:pt x="413" y="500"/>
                  </a:lnTo>
                  <a:lnTo>
                    <a:pt x="390" y="479"/>
                  </a:lnTo>
                  <a:lnTo>
                    <a:pt x="371" y="458"/>
                  </a:lnTo>
                  <a:lnTo>
                    <a:pt x="354" y="436"/>
                  </a:lnTo>
                  <a:lnTo>
                    <a:pt x="342" y="419"/>
                  </a:lnTo>
                  <a:lnTo>
                    <a:pt x="331" y="401"/>
                  </a:lnTo>
                  <a:lnTo>
                    <a:pt x="320" y="386"/>
                  </a:lnTo>
                  <a:lnTo>
                    <a:pt x="310" y="373"/>
                  </a:lnTo>
                  <a:lnTo>
                    <a:pt x="302" y="362"/>
                  </a:lnTo>
                  <a:lnTo>
                    <a:pt x="296" y="354"/>
                  </a:lnTo>
                  <a:lnTo>
                    <a:pt x="292" y="350"/>
                  </a:lnTo>
                  <a:lnTo>
                    <a:pt x="292" y="350"/>
                  </a:lnTo>
                  <a:lnTo>
                    <a:pt x="291" y="349"/>
                  </a:lnTo>
                  <a:lnTo>
                    <a:pt x="288" y="348"/>
                  </a:lnTo>
                  <a:lnTo>
                    <a:pt x="283" y="346"/>
                  </a:lnTo>
                  <a:lnTo>
                    <a:pt x="276" y="342"/>
                  </a:lnTo>
                  <a:lnTo>
                    <a:pt x="269" y="338"/>
                  </a:lnTo>
                  <a:lnTo>
                    <a:pt x="250" y="331"/>
                  </a:lnTo>
                  <a:lnTo>
                    <a:pt x="231" y="321"/>
                  </a:lnTo>
                  <a:lnTo>
                    <a:pt x="207" y="311"/>
                  </a:lnTo>
                  <a:lnTo>
                    <a:pt x="179" y="297"/>
                  </a:lnTo>
                  <a:lnTo>
                    <a:pt x="148" y="282"/>
                  </a:lnTo>
                  <a:lnTo>
                    <a:pt x="117" y="265"/>
                  </a:lnTo>
                  <a:lnTo>
                    <a:pt x="88" y="244"/>
                  </a:lnTo>
                  <a:lnTo>
                    <a:pt x="59" y="219"/>
                  </a:lnTo>
                  <a:lnTo>
                    <a:pt x="41" y="199"/>
                  </a:lnTo>
                  <a:lnTo>
                    <a:pt x="25" y="176"/>
                  </a:lnTo>
                  <a:lnTo>
                    <a:pt x="12" y="150"/>
                  </a:lnTo>
                  <a:lnTo>
                    <a:pt x="4" y="120"/>
                  </a:lnTo>
                  <a:lnTo>
                    <a:pt x="0" y="88"/>
                  </a:lnTo>
                  <a:lnTo>
                    <a:pt x="0" y="84"/>
                  </a:lnTo>
                  <a:lnTo>
                    <a:pt x="0" y="79"/>
                  </a:lnTo>
                  <a:lnTo>
                    <a:pt x="1" y="73"/>
                  </a:lnTo>
                  <a:lnTo>
                    <a:pt x="6" y="51"/>
                  </a:lnTo>
                  <a:lnTo>
                    <a:pt x="17" y="32"/>
                  </a:lnTo>
                  <a:lnTo>
                    <a:pt x="31" y="17"/>
                  </a:lnTo>
                  <a:lnTo>
                    <a:pt x="49" y="6"/>
                  </a:lnTo>
                  <a:lnTo>
                    <a:pt x="69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6750675" y="4353841"/>
              <a:ext cx="244423" cy="243137"/>
            </a:xfrm>
            <a:custGeom>
              <a:avLst/>
              <a:gdLst>
                <a:gd name="T0" fmla="*/ 113 w 572"/>
                <a:gd name="T1" fmla="*/ 6 h 568"/>
                <a:gd name="T2" fmla="*/ 146 w 572"/>
                <a:gd name="T3" fmla="*/ 32 h 568"/>
                <a:gd name="T4" fmla="*/ 163 w 572"/>
                <a:gd name="T5" fmla="*/ 71 h 568"/>
                <a:gd name="T6" fmla="*/ 163 w 572"/>
                <a:gd name="T7" fmla="*/ 95 h 568"/>
                <a:gd name="T8" fmla="*/ 167 w 572"/>
                <a:gd name="T9" fmla="*/ 123 h 568"/>
                <a:gd name="T10" fmla="*/ 184 w 572"/>
                <a:gd name="T11" fmla="*/ 157 h 568"/>
                <a:gd name="T12" fmla="*/ 200 w 572"/>
                <a:gd name="T13" fmla="*/ 181 h 568"/>
                <a:gd name="T14" fmla="*/ 213 w 572"/>
                <a:gd name="T15" fmla="*/ 196 h 568"/>
                <a:gd name="T16" fmla="*/ 240 w 572"/>
                <a:gd name="T17" fmla="*/ 209 h 568"/>
                <a:gd name="T18" fmla="*/ 275 w 572"/>
                <a:gd name="T19" fmla="*/ 244 h 568"/>
                <a:gd name="T20" fmla="*/ 292 w 572"/>
                <a:gd name="T21" fmla="*/ 286 h 568"/>
                <a:gd name="T22" fmla="*/ 296 w 572"/>
                <a:gd name="T23" fmla="*/ 324 h 568"/>
                <a:gd name="T24" fmla="*/ 292 w 572"/>
                <a:gd name="T25" fmla="*/ 378 h 568"/>
                <a:gd name="T26" fmla="*/ 358 w 572"/>
                <a:gd name="T27" fmla="*/ 364 h 568"/>
                <a:gd name="T28" fmla="*/ 422 w 572"/>
                <a:gd name="T29" fmla="*/ 363 h 568"/>
                <a:gd name="T30" fmla="*/ 477 w 572"/>
                <a:gd name="T31" fmla="*/ 378 h 568"/>
                <a:gd name="T32" fmla="*/ 532 w 572"/>
                <a:gd name="T33" fmla="*/ 411 h 568"/>
                <a:gd name="T34" fmla="*/ 566 w 572"/>
                <a:gd name="T35" fmla="*/ 454 h 568"/>
                <a:gd name="T36" fmla="*/ 572 w 572"/>
                <a:gd name="T37" fmla="*/ 495 h 568"/>
                <a:gd name="T38" fmla="*/ 558 w 572"/>
                <a:gd name="T39" fmla="*/ 535 h 568"/>
                <a:gd name="T40" fmla="*/ 527 w 572"/>
                <a:gd name="T41" fmla="*/ 561 h 568"/>
                <a:gd name="T42" fmla="*/ 491 w 572"/>
                <a:gd name="T43" fmla="*/ 568 h 568"/>
                <a:gd name="T44" fmla="*/ 456 w 572"/>
                <a:gd name="T45" fmla="*/ 561 h 568"/>
                <a:gd name="T46" fmla="*/ 427 w 572"/>
                <a:gd name="T47" fmla="*/ 539 h 568"/>
                <a:gd name="T48" fmla="*/ 414 w 572"/>
                <a:gd name="T49" fmla="*/ 529 h 568"/>
                <a:gd name="T50" fmla="*/ 396 w 572"/>
                <a:gd name="T51" fmla="*/ 525 h 568"/>
                <a:gd name="T52" fmla="*/ 356 w 572"/>
                <a:gd name="T53" fmla="*/ 531 h 568"/>
                <a:gd name="T54" fmla="*/ 304 w 572"/>
                <a:gd name="T55" fmla="*/ 544 h 568"/>
                <a:gd name="T56" fmla="*/ 245 w 572"/>
                <a:gd name="T57" fmla="*/ 557 h 568"/>
                <a:gd name="T58" fmla="*/ 238 w 572"/>
                <a:gd name="T59" fmla="*/ 559 h 568"/>
                <a:gd name="T60" fmla="*/ 228 w 572"/>
                <a:gd name="T61" fmla="*/ 559 h 568"/>
                <a:gd name="T62" fmla="*/ 193 w 572"/>
                <a:gd name="T63" fmla="*/ 554 h 568"/>
                <a:gd name="T64" fmla="*/ 160 w 572"/>
                <a:gd name="T65" fmla="*/ 534 h 568"/>
                <a:gd name="T66" fmla="*/ 137 w 572"/>
                <a:gd name="T67" fmla="*/ 507 h 568"/>
                <a:gd name="T68" fmla="*/ 123 w 572"/>
                <a:gd name="T69" fmla="*/ 468 h 568"/>
                <a:gd name="T70" fmla="*/ 122 w 572"/>
                <a:gd name="T71" fmla="*/ 438 h 568"/>
                <a:gd name="T72" fmla="*/ 125 w 572"/>
                <a:gd name="T73" fmla="*/ 381 h 568"/>
                <a:gd name="T74" fmla="*/ 132 w 572"/>
                <a:gd name="T75" fmla="*/ 338 h 568"/>
                <a:gd name="T76" fmla="*/ 84 w 572"/>
                <a:gd name="T77" fmla="*/ 297 h 568"/>
                <a:gd name="T78" fmla="*/ 46 w 572"/>
                <a:gd name="T79" fmla="*/ 248 h 568"/>
                <a:gd name="T80" fmla="*/ 13 w 572"/>
                <a:gd name="T81" fmla="*/ 177 h 568"/>
                <a:gd name="T82" fmla="*/ 0 w 572"/>
                <a:gd name="T83" fmla="*/ 95 h 568"/>
                <a:gd name="T84" fmla="*/ 7 w 572"/>
                <a:gd name="T85" fmla="*/ 51 h 568"/>
                <a:gd name="T86" fmla="*/ 32 w 572"/>
                <a:gd name="T87" fmla="*/ 17 h 568"/>
                <a:gd name="T88" fmla="*/ 70 w 572"/>
                <a:gd name="T89" fmla="*/ 1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2" h="568">
                  <a:moveTo>
                    <a:pt x="92" y="0"/>
                  </a:moveTo>
                  <a:lnTo>
                    <a:pt x="113" y="6"/>
                  </a:lnTo>
                  <a:lnTo>
                    <a:pt x="132" y="17"/>
                  </a:lnTo>
                  <a:lnTo>
                    <a:pt x="146" y="32"/>
                  </a:lnTo>
                  <a:lnTo>
                    <a:pt x="158" y="49"/>
                  </a:lnTo>
                  <a:lnTo>
                    <a:pt x="163" y="71"/>
                  </a:lnTo>
                  <a:lnTo>
                    <a:pt x="163" y="93"/>
                  </a:lnTo>
                  <a:lnTo>
                    <a:pt x="163" y="95"/>
                  </a:lnTo>
                  <a:lnTo>
                    <a:pt x="164" y="106"/>
                  </a:lnTo>
                  <a:lnTo>
                    <a:pt x="167" y="123"/>
                  </a:lnTo>
                  <a:lnTo>
                    <a:pt x="175" y="140"/>
                  </a:lnTo>
                  <a:lnTo>
                    <a:pt x="184" y="157"/>
                  </a:lnTo>
                  <a:lnTo>
                    <a:pt x="191" y="170"/>
                  </a:lnTo>
                  <a:lnTo>
                    <a:pt x="200" y="181"/>
                  </a:lnTo>
                  <a:lnTo>
                    <a:pt x="207" y="189"/>
                  </a:lnTo>
                  <a:lnTo>
                    <a:pt x="213" y="196"/>
                  </a:lnTo>
                  <a:lnTo>
                    <a:pt x="218" y="198"/>
                  </a:lnTo>
                  <a:lnTo>
                    <a:pt x="240" y="209"/>
                  </a:lnTo>
                  <a:lnTo>
                    <a:pt x="260" y="225"/>
                  </a:lnTo>
                  <a:lnTo>
                    <a:pt x="275" y="244"/>
                  </a:lnTo>
                  <a:lnTo>
                    <a:pt x="285" y="263"/>
                  </a:lnTo>
                  <a:lnTo>
                    <a:pt x="292" y="286"/>
                  </a:lnTo>
                  <a:lnTo>
                    <a:pt x="296" y="306"/>
                  </a:lnTo>
                  <a:lnTo>
                    <a:pt x="296" y="324"/>
                  </a:lnTo>
                  <a:lnTo>
                    <a:pt x="295" y="352"/>
                  </a:lnTo>
                  <a:lnTo>
                    <a:pt x="292" y="378"/>
                  </a:lnTo>
                  <a:lnTo>
                    <a:pt x="323" y="370"/>
                  </a:lnTo>
                  <a:lnTo>
                    <a:pt x="358" y="364"/>
                  </a:lnTo>
                  <a:lnTo>
                    <a:pt x="396" y="362"/>
                  </a:lnTo>
                  <a:lnTo>
                    <a:pt x="422" y="363"/>
                  </a:lnTo>
                  <a:lnTo>
                    <a:pt x="449" y="368"/>
                  </a:lnTo>
                  <a:lnTo>
                    <a:pt x="477" y="378"/>
                  </a:lnTo>
                  <a:lnTo>
                    <a:pt x="506" y="391"/>
                  </a:lnTo>
                  <a:lnTo>
                    <a:pt x="532" y="411"/>
                  </a:lnTo>
                  <a:lnTo>
                    <a:pt x="554" y="435"/>
                  </a:lnTo>
                  <a:lnTo>
                    <a:pt x="566" y="454"/>
                  </a:lnTo>
                  <a:lnTo>
                    <a:pt x="571" y="474"/>
                  </a:lnTo>
                  <a:lnTo>
                    <a:pt x="572" y="495"/>
                  </a:lnTo>
                  <a:lnTo>
                    <a:pt x="567" y="516"/>
                  </a:lnTo>
                  <a:lnTo>
                    <a:pt x="558" y="535"/>
                  </a:lnTo>
                  <a:lnTo>
                    <a:pt x="543" y="551"/>
                  </a:lnTo>
                  <a:lnTo>
                    <a:pt x="527" y="561"/>
                  </a:lnTo>
                  <a:lnTo>
                    <a:pt x="508" y="567"/>
                  </a:lnTo>
                  <a:lnTo>
                    <a:pt x="491" y="568"/>
                  </a:lnTo>
                  <a:lnTo>
                    <a:pt x="474" y="567"/>
                  </a:lnTo>
                  <a:lnTo>
                    <a:pt x="456" y="561"/>
                  </a:lnTo>
                  <a:lnTo>
                    <a:pt x="440" y="551"/>
                  </a:lnTo>
                  <a:lnTo>
                    <a:pt x="427" y="539"/>
                  </a:lnTo>
                  <a:lnTo>
                    <a:pt x="421" y="533"/>
                  </a:lnTo>
                  <a:lnTo>
                    <a:pt x="414" y="529"/>
                  </a:lnTo>
                  <a:lnTo>
                    <a:pt x="407" y="526"/>
                  </a:lnTo>
                  <a:lnTo>
                    <a:pt x="396" y="525"/>
                  </a:lnTo>
                  <a:lnTo>
                    <a:pt x="377" y="526"/>
                  </a:lnTo>
                  <a:lnTo>
                    <a:pt x="356" y="531"/>
                  </a:lnTo>
                  <a:lnTo>
                    <a:pt x="332" y="537"/>
                  </a:lnTo>
                  <a:lnTo>
                    <a:pt x="304" y="544"/>
                  </a:lnTo>
                  <a:lnTo>
                    <a:pt x="276" y="551"/>
                  </a:lnTo>
                  <a:lnTo>
                    <a:pt x="245" y="557"/>
                  </a:lnTo>
                  <a:lnTo>
                    <a:pt x="242" y="559"/>
                  </a:lnTo>
                  <a:lnTo>
                    <a:pt x="238" y="559"/>
                  </a:lnTo>
                  <a:lnTo>
                    <a:pt x="234" y="559"/>
                  </a:lnTo>
                  <a:lnTo>
                    <a:pt x="228" y="559"/>
                  </a:lnTo>
                  <a:lnTo>
                    <a:pt x="211" y="559"/>
                  </a:lnTo>
                  <a:lnTo>
                    <a:pt x="193" y="554"/>
                  </a:lnTo>
                  <a:lnTo>
                    <a:pt x="176" y="545"/>
                  </a:lnTo>
                  <a:lnTo>
                    <a:pt x="160" y="534"/>
                  </a:lnTo>
                  <a:lnTo>
                    <a:pt x="146" y="521"/>
                  </a:lnTo>
                  <a:lnTo>
                    <a:pt x="137" y="507"/>
                  </a:lnTo>
                  <a:lnTo>
                    <a:pt x="128" y="485"/>
                  </a:lnTo>
                  <a:lnTo>
                    <a:pt x="123" y="468"/>
                  </a:lnTo>
                  <a:lnTo>
                    <a:pt x="122" y="452"/>
                  </a:lnTo>
                  <a:lnTo>
                    <a:pt x="122" y="438"/>
                  </a:lnTo>
                  <a:lnTo>
                    <a:pt x="123" y="409"/>
                  </a:lnTo>
                  <a:lnTo>
                    <a:pt x="125" y="381"/>
                  </a:lnTo>
                  <a:lnTo>
                    <a:pt x="129" y="358"/>
                  </a:lnTo>
                  <a:lnTo>
                    <a:pt x="132" y="338"/>
                  </a:lnTo>
                  <a:lnTo>
                    <a:pt x="106" y="319"/>
                  </a:lnTo>
                  <a:lnTo>
                    <a:pt x="84" y="297"/>
                  </a:lnTo>
                  <a:lnTo>
                    <a:pt x="65" y="274"/>
                  </a:lnTo>
                  <a:lnTo>
                    <a:pt x="46" y="248"/>
                  </a:lnTo>
                  <a:lnTo>
                    <a:pt x="28" y="213"/>
                  </a:lnTo>
                  <a:lnTo>
                    <a:pt x="13" y="177"/>
                  </a:lnTo>
                  <a:lnTo>
                    <a:pt x="3" y="137"/>
                  </a:lnTo>
                  <a:lnTo>
                    <a:pt x="0" y="95"/>
                  </a:lnTo>
                  <a:lnTo>
                    <a:pt x="1" y="72"/>
                  </a:lnTo>
                  <a:lnTo>
                    <a:pt x="7" y="51"/>
                  </a:lnTo>
                  <a:lnTo>
                    <a:pt x="17" y="32"/>
                  </a:lnTo>
                  <a:lnTo>
                    <a:pt x="32" y="17"/>
                  </a:lnTo>
                  <a:lnTo>
                    <a:pt x="50" y="6"/>
                  </a:lnTo>
                  <a:lnTo>
                    <a:pt x="70" y="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6857449" y="4295952"/>
              <a:ext cx="286876" cy="155659"/>
            </a:xfrm>
            <a:custGeom>
              <a:avLst/>
              <a:gdLst>
                <a:gd name="T0" fmla="*/ 610 w 667"/>
                <a:gd name="T1" fmla="*/ 4 h 363"/>
                <a:gd name="T2" fmla="*/ 646 w 667"/>
                <a:gd name="T3" fmla="*/ 27 h 363"/>
                <a:gd name="T4" fmla="*/ 665 w 667"/>
                <a:gd name="T5" fmla="*/ 64 h 363"/>
                <a:gd name="T6" fmla="*/ 662 w 667"/>
                <a:gd name="T7" fmla="*/ 108 h 363"/>
                <a:gd name="T8" fmla="*/ 642 w 667"/>
                <a:gd name="T9" fmla="*/ 144 h 363"/>
                <a:gd name="T10" fmla="*/ 619 w 667"/>
                <a:gd name="T11" fmla="*/ 163 h 363"/>
                <a:gd name="T12" fmla="*/ 584 w 667"/>
                <a:gd name="T13" fmla="*/ 183 h 363"/>
                <a:gd name="T14" fmla="*/ 542 w 667"/>
                <a:gd name="T15" fmla="*/ 197 h 363"/>
                <a:gd name="T16" fmla="*/ 515 w 667"/>
                <a:gd name="T17" fmla="*/ 203 h 363"/>
                <a:gd name="T18" fmla="*/ 492 w 667"/>
                <a:gd name="T19" fmla="*/ 206 h 363"/>
                <a:gd name="T20" fmla="*/ 382 w 667"/>
                <a:gd name="T21" fmla="*/ 175 h 363"/>
                <a:gd name="T22" fmla="*/ 377 w 667"/>
                <a:gd name="T23" fmla="*/ 181 h 363"/>
                <a:gd name="T24" fmla="*/ 353 w 667"/>
                <a:gd name="T25" fmla="*/ 214 h 363"/>
                <a:gd name="T26" fmla="*/ 342 w 667"/>
                <a:gd name="T27" fmla="*/ 235 h 363"/>
                <a:gd name="T28" fmla="*/ 339 w 667"/>
                <a:gd name="T29" fmla="*/ 241 h 363"/>
                <a:gd name="T30" fmla="*/ 337 w 667"/>
                <a:gd name="T31" fmla="*/ 244 h 363"/>
                <a:gd name="T32" fmla="*/ 316 w 667"/>
                <a:gd name="T33" fmla="*/ 285 h 363"/>
                <a:gd name="T34" fmla="*/ 287 w 667"/>
                <a:gd name="T35" fmla="*/ 321 h 363"/>
                <a:gd name="T36" fmla="*/ 257 w 667"/>
                <a:gd name="T37" fmla="*/ 344 h 363"/>
                <a:gd name="T38" fmla="*/ 215 w 667"/>
                <a:gd name="T39" fmla="*/ 360 h 363"/>
                <a:gd name="T40" fmla="*/ 168 w 667"/>
                <a:gd name="T41" fmla="*/ 360 h 363"/>
                <a:gd name="T42" fmla="*/ 129 w 667"/>
                <a:gd name="T43" fmla="*/ 347 h 363"/>
                <a:gd name="T44" fmla="*/ 103 w 667"/>
                <a:gd name="T45" fmla="*/ 327 h 363"/>
                <a:gd name="T46" fmla="*/ 65 w 667"/>
                <a:gd name="T47" fmla="*/ 285 h 363"/>
                <a:gd name="T48" fmla="*/ 26 w 667"/>
                <a:gd name="T49" fmla="*/ 225 h 363"/>
                <a:gd name="T50" fmla="*/ 3 w 667"/>
                <a:gd name="T51" fmla="*/ 177 h 363"/>
                <a:gd name="T52" fmla="*/ 4 w 667"/>
                <a:gd name="T53" fmla="*/ 135 h 363"/>
                <a:gd name="T54" fmla="*/ 26 w 667"/>
                <a:gd name="T55" fmla="*/ 99 h 363"/>
                <a:gd name="T56" fmla="*/ 65 w 667"/>
                <a:gd name="T57" fmla="*/ 79 h 363"/>
                <a:gd name="T58" fmla="*/ 107 w 667"/>
                <a:gd name="T59" fmla="*/ 80 h 363"/>
                <a:gd name="T60" fmla="*/ 142 w 667"/>
                <a:gd name="T61" fmla="*/ 103 h 363"/>
                <a:gd name="T62" fmla="*/ 165 w 667"/>
                <a:gd name="T63" fmla="*/ 139 h 363"/>
                <a:gd name="T64" fmla="*/ 189 w 667"/>
                <a:gd name="T65" fmla="*/ 177 h 363"/>
                <a:gd name="T66" fmla="*/ 198 w 667"/>
                <a:gd name="T67" fmla="*/ 158 h 363"/>
                <a:gd name="T68" fmla="*/ 216 w 667"/>
                <a:gd name="T69" fmla="*/ 124 h 363"/>
                <a:gd name="T70" fmla="*/ 239 w 667"/>
                <a:gd name="T71" fmla="*/ 92 h 363"/>
                <a:gd name="T72" fmla="*/ 260 w 667"/>
                <a:gd name="T73" fmla="*/ 64 h 363"/>
                <a:gd name="T74" fmla="*/ 287 w 667"/>
                <a:gd name="T75" fmla="*/ 38 h 363"/>
                <a:gd name="T76" fmla="*/ 325 w 667"/>
                <a:gd name="T77" fmla="*/ 19 h 363"/>
                <a:gd name="T78" fmla="*/ 376 w 667"/>
                <a:gd name="T79" fmla="*/ 7 h 363"/>
                <a:gd name="T80" fmla="*/ 410 w 667"/>
                <a:gd name="T81" fmla="*/ 12 h 363"/>
                <a:gd name="T82" fmla="*/ 502 w 667"/>
                <a:gd name="T83" fmla="*/ 38 h 363"/>
                <a:gd name="T84" fmla="*/ 514 w 667"/>
                <a:gd name="T85" fmla="*/ 35 h 363"/>
                <a:gd name="T86" fmla="*/ 534 w 667"/>
                <a:gd name="T87" fmla="*/ 17 h 363"/>
                <a:gd name="T88" fmla="*/ 570 w 667"/>
                <a:gd name="T89" fmla="*/ 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7" h="363">
                  <a:moveTo>
                    <a:pt x="591" y="0"/>
                  </a:moveTo>
                  <a:lnTo>
                    <a:pt x="610" y="4"/>
                  </a:lnTo>
                  <a:lnTo>
                    <a:pt x="630" y="14"/>
                  </a:lnTo>
                  <a:lnTo>
                    <a:pt x="646" y="27"/>
                  </a:lnTo>
                  <a:lnTo>
                    <a:pt x="658" y="45"/>
                  </a:lnTo>
                  <a:lnTo>
                    <a:pt x="665" y="64"/>
                  </a:lnTo>
                  <a:lnTo>
                    <a:pt x="667" y="85"/>
                  </a:lnTo>
                  <a:lnTo>
                    <a:pt x="662" y="108"/>
                  </a:lnTo>
                  <a:lnTo>
                    <a:pt x="653" y="128"/>
                  </a:lnTo>
                  <a:lnTo>
                    <a:pt x="642" y="144"/>
                  </a:lnTo>
                  <a:lnTo>
                    <a:pt x="631" y="155"/>
                  </a:lnTo>
                  <a:lnTo>
                    <a:pt x="619" y="163"/>
                  </a:lnTo>
                  <a:lnTo>
                    <a:pt x="609" y="171"/>
                  </a:lnTo>
                  <a:lnTo>
                    <a:pt x="584" y="183"/>
                  </a:lnTo>
                  <a:lnTo>
                    <a:pt x="562" y="191"/>
                  </a:lnTo>
                  <a:lnTo>
                    <a:pt x="542" y="197"/>
                  </a:lnTo>
                  <a:lnTo>
                    <a:pt x="526" y="201"/>
                  </a:lnTo>
                  <a:lnTo>
                    <a:pt x="515" y="203"/>
                  </a:lnTo>
                  <a:lnTo>
                    <a:pt x="510" y="204"/>
                  </a:lnTo>
                  <a:lnTo>
                    <a:pt x="492" y="206"/>
                  </a:lnTo>
                  <a:lnTo>
                    <a:pt x="473" y="202"/>
                  </a:lnTo>
                  <a:lnTo>
                    <a:pt x="382" y="175"/>
                  </a:lnTo>
                  <a:lnTo>
                    <a:pt x="379" y="177"/>
                  </a:lnTo>
                  <a:lnTo>
                    <a:pt x="377" y="181"/>
                  </a:lnTo>
                  <a:lnTo>
                    <a:pt x="365" y="196"/>
                  </a:lnTo>
                  <a:lnTo>
                    <a:pt x="353" y="214"/>
                  </a:lnTo>
                  <a:lnTo>
                    <a:pt x="345" y="230"/>
                  </a:lnTo>
                  <a:lnTo>
                    <a:pt x="342" y="235"/>
                  </a:lnTo>
                  <a:lnTo>
                    <a:pt x="340" y="239"/>
                  </a:lnTo>
                  <a:lnTo>
                    <a:pt x="339" y="241"/>
                  </a:lnTo>
                  <a:lnTo>
                    <a:pt x="337" y="244"/>
                  </a:lnTo>
                  <a:lnTo>
                    <a:pt x="337" y="244"/>
                  </a:lnTo>
                  <a:lnTo>
                    <a:pt x="329" y="263"/>
                  </a:lnTo>
                  <a:lnTo>
                    <a:pt x="316" y="285"/>
                  </a:lnTo>
                  <a:lnTo>
                    <a:pt x="298" y="308"/>
                  </a:lnTo>
                  <a:lnTo>
                    <a:pt x="287" y="321"/>
                  </a:lnTo>
                  <a:lnTo>
                    <a:pt x="273" y="333"/>
                  </a:lnTo>
                  <a:lnTo>
                    <a:pt x="257" y="344"/>
                  </a:lnTo>
                  <a:lnTo>
                    <a:pt x="237" y="354"/>
                  </a:lnTo>
                  <a:lnTo>
                    <a:pt x="215" y="360"/>
                  </a:lnTo>
                  <a:lnTo>
                    <a:pt x="191" y="363"/>
                  </a:lnTo>
                  <a:lnTo>
                    <a:pt x="168" y="360"/>
                  </a:lnTo>
                  <a:lnTo>
                    <a:pt x="146" y="354"/>
                  </a:lnTo>
                  <a:lnTo>
                    <a:pt x="129" y="347"/>
                  </a:lnTo>
                  <a:lnTo>
                    <a:pt x="114" y="337"/>
                  </a:lnTo>
                  <a:lnTo>
                    <a:pt x="103" y="327"/>
                  </a:lnTo>
                  <a:lnTo>
                    <a:pt x="82" y="306"/>
                  </a:lnTo>
                  <a:lnTo>
                    <a:pt x="65" y="285"/>
                  </a:lnTo>
                  <a:lnTo>
                    <a:pt x="44" y="255"/>
                  </a:lnTo>
                  <a:lnTo>
                    <a:pt x="26" y="225"/>
                  </a:lnTo>
                  <a:lnTo>
                    <a:pt x="10" y="198"/>
                  </a:lnTo>
                  <a:lnTo>
                    <a:pt x="3" y="177"/>
                  </a:lnTo>
                  <a:lnTo>
                    <a:pt x="0" y="156"/>
                  </a:lnTo>
                  <a:lnTo>
                    <a:pt x="4" y="135"/>
                  </a:lnTo>
                  <a:lnTo>
                    <a:pt x="13" y="116"/>
                  </a:lnTo>
                  <a:lnTo>
                    <a:pt x="26" y="99"/>
                  </a:lnTo>
                  <a:lnTo>
                    <a:pt x="44" y="87"/>
                  </a:lnTo>
                  <a:lnTo>
                    <a:pt x="65" y="79"/>
                  </a:lnTo>
                  <a:lnTo>
                    <a:pt x="86" y="77"/>
                  </a:lnTo>
                  <a:lnTo>
                    <a:pt x="107" y="80"/>
                  </a:lnTo>
                  <a:lnTo>
                    <a:pt x="125" y="89"/>
                  </a:lnTo>
                  <a:lnTo>
                    <a:pt x="142" y="103"/>
                  </a:lnTo>
                  <a:lnTo>
                    <a:pt x="155" y="120"/>
                  </a:lnTo>
                  <a:lnTo>
                    <a:pt x="165" y="139"/>
                  </a:lnTo>
                  <a:lnTo>
                    <a:pt x="177" y="158"/>
                  </a:lnTo>
                  <a:lnTo>
                    <a:pt x="189" y="177"/>
                  </a:lnTo>
                  <a:lnTo>
                    <a:pt x="192" y="170"/>
                  </a:lnTo>
                  <a:lnTo>
                    <a:pt x="198" y="158"/>
                  </a:lnTo>
                  <a:lnTo>
                    <a:pt x="205" y="142"/>
                  </a:lnTo>
                  <a:lnTo>
                    <a:pt x="216" y="124"/>
                  </a:lnTo>
                  <a:lnTo>
                    <a:pt x="230" y="104"/>
                  </a:lnTo>
                  <a:lnTo>
                    <a:pt x="239" y="92"/>
                  </a:lnTo>
                  <a:lnTo>
                    <a:pt x="249" y="78"/>
                  </a:lnTo>
                  <a:lnTo>
                    <a:pt x="260" y="64"/>
                  </a:lnTo>
                  <a:lnTo>
                    <a:pt x="273" y="52"/>
                  </a:lnTo>
                  <a:lnTo>
                    <a:pt x="287" y="38"/>
                  </a:lnTo>
                  <a:lnTo>
                    <a:pt x="304" y="27"/>
                  </a:lnTo>
                  <a:lnTo>
                    <a:pt x="325" y="19"/>
                  </a:lnTo>
                  <a:lnTo>
                    <a:pt x="349" y="11"/>
                  </a:lnTo>
                  <a:lnTo>
                    <a:pt x="376" y="7"/>
                  </a:lnTo>
                  <a:lnTo>
                    <a:pt x="392" y="9"/>
                  </a:lnTo>
                  <a:lnTo>
                    <a:pt x="410" y="12"/>
                  </a:lnTo>
                  <a:lnTo>
                    <a:pt x="499" y="38"/>
                  </a:lnTo>
                  <a:lnTo>
                    <a:pt x="502" y="38"/>
                  </a:lnTo>
                  <a:lnTo>
                    <a:pt x="508" y="37"/>
                  </a:lnTo>
                  <a:lnTo>
                    <a:pt x="514" y="35"/>
                  </a:lnTo>
                  <a:lnTo>
                    <a:pt x="519" y="32"/>
                  </a:lnTo>
                  <a:lnTo>
                    <a:pt x="534" y="17"/>
                  </a:lnTo>
                  <a:lnTo>
                    <a:pt x="551" y="7"/>
                  </a:lnTo>
                  <a:lnTo>
                    <a:pt x="570" y="1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7002817" y="4415590"/>
              <a:ext cx="174955" cy="190393"/>
            </a:xfrm>
            <a:custGeom>
              <a:avLst/>
              <a:gdLst>
                <a:gd name="T0" fmla="*/ 160 w 409"/>
                <a:gd name="T1" fmla="*/ 1 h 444"/>
                <a:gd name="T2" fmla="*/ 197 w 409"/>
                <a:gd name="T3" fmla="*/ 20 h 444"/>
                <a:gd name="T4" fmla="*/ 220 w 409"/>
                <a:gd name="T5" fmla="*/ 57 h 444"/>
                <a:gd name="T6" fmla="*/ 223 w 409"/>
                <a:gd name="T7" fmla="*/ 98 h 444"/>
                <a:gd name="T8" fmla="*/ 204 w 409"/>
                <a:gd name="T9" fmla="*/ 135 h 444"/>
                <a:gd name="T10" fmla="*/ 187 w 409"/>
                <a:gd name="T11" fmla="*/ 150 h 444"/>
                <a:gd name="T12" fmla="*/ 184 w 409"/>
                <a:gd name="T13" fmla="*/ 152 h 444"/>
                <a:gd name="T14" fmla="*/ 179 w 409"/>
                <a:gd name="T15" fmla="*/ 156 h 444"/>
                <a:gd name="T16" fmla="*/ 172 w 409"/>
                <a:gd name="T17" fmla="*/ 163 h 444"/>
                <a:gd name="T18" fmla="*/ 171 w 409"/>
                <a:gd name="T19" fmla="*/ 168 h 444"/>
                <a:gd name="T20" fmla="*/ 173 w 409"/>
                <a:gd name="T21" fmla="*/ 171 h 444"/>
                <a:gd name="T22" fmla="*/ 176 w 409"/>
                <a:gd name="T23" fmla="*/ 171 h 444"/>
                <a:gd name="T24" fmla="*/ 183 w 409"/>
                <a:gd name="T25" fmla="*/ 171 h 444"/>
                <a:gd name="T26" fmla="*/ 224 w 409"/>
                <a:gd name="T27" fmla="*/ 173 h 444"/>
                <a:gd name="T28" fmla="*/ 286 w 409"/>
                <a:gd name="T29" fmla="*/ 191 h 444"/>
                <a:gd name="T30" fmla="*/ 333 w 409"/>
                <a:gd name="T31" fmla="*/ 215 h 444"/>
                <a:gd name="T32" fmla="*/ 344 w 409"/>
                <a:gd name="T33" fmla="*/ 225 h 444"/>
                <a:gd name="T34" fmla="*/ 366 w 409"/>
                <a:gd name="T35" fmla="*/ 249 h 444"/>
                <a:gd name="T36" fmla="*/ 383 w 409"/>
                <a:gd name="T37" fmla="*/ 271 h 444"/>
                <a:gd name="T38" fmla="*/ 399 w 409"/>
                <a:gd name="T39" fmla="*/ 301 h 444"/>
                <a:gd name="T40" fmla="*/ 409 w 409"/>
                <a:gd name="T41" fmla="*/ 348 h 444"/>
                <a:gd name="T42" fmla="*/ 403 w 409"/>
                <a:gd name="T43" fmla="*/ 383 h 444"/>
                <a:gd name="T44" fmla="*/ 386 w 409"/>
                <a:gd name="T45" fmla="*/ 415 h 444"/>
                <a:gd name="T46" fmla="*/ 356 w 409"/>
                <a:gd name="T47" fmla="*/ 437 h 444"/>
                <a:gd name="T48" fmla="*/ 323 w 409"/>
                <a:gd name="T49" fmla="*/ 444 h 444"/>
                <a:gd name="T50" fmla="*/ 287 w 409"/>
                <a:gd name="T51" fmla="*/ 437 h 444"/>
                <a:gd name="T52" fmla="*/ 256 w 409"/>
                <a:gd name="T53" fmla="*/ 411 h 444"/>
                <a:gd name="T54" fmla="*/ 241 w 409"/>
                <a:gd name="T55" fmla="*/ 374 h 444"/>
                <a:gd name="T56" fmla="*/ 237 w 409"/>
                <a:gd name="T57" fmla="*/ 350 h 444"/>
                <a:gd name="T58" fmla="*/ 221 w 409"/>
                <a:gd name="T59" fmla="*/ 342 h 444"/>
                <a:gd name="T60" fmla="*/ 205 w 409"/>
                <a:gd name="T61" fmla="*/ 337 h 444"/>
                <a:gd name="T62" fmla="*/ 189 w 409"/>
                <a:gd name="T63" fmla="*/ 336 h 444"/>
                <a:gd name="T64" fmla="*/ 160 w 409"/>
                <a:gd name="T65" fmla="*/ 334 h 444"/>
                <a:gd name="T66" fmla="*/ 113 w 409"/>
                <a:gd name="T67" fmla="*/ 322 h 444"/>
                <a:gd name="T68" fmla="*/ 63 w 409"/>
                <a:gd name="T69" fmla="*/ 293 h 444"/>
                <a:gd name="T70" fmla="*/ 24 w 409"/>
                <a:gd name="T71" fmla="*/ 250 h 444"/>
                <a:gd name="T72" fmla="*/ 3 w 409"/>
                <a:gd name="T73" fmla="*/ 197 h 444"/>
                <a:gd name="T74" fmla="*/ 3 w 409"/>
                <a:gd name="T75" fmla="*/ 141 h 444"/>
                <a:gd name="T76" fmla="*/ 19 w 409"/>
                <a:gd name="T77" fmla="*/ 96 h 444"/>
                <a:gd name="T78" fmla="*/ 42 w 409"/>
                <a:gd name="T79" fmla="*/ 63 h 444"/>
                <a:gd name="T80" fmla="*/ 66 w 409"/>
                <a:gd name="T81" fmla="*/ 38 h 444"/>
                <a:gd name="T82" fmla="*/ 87 w 409"/>
                <a:gd name="T83" fmla="*/ 20 h 444"/>
                <a:gd name="T84" fmla="*/ 98 w 409"/>
                <a:gd name="T85" fmla="*/ 12 h 444"/>
                <a:gd name="T86" fmla="*/ 139 w 409"/>
                <a:gd name="T87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444">
                  <a:moveTo>
                    <a:pt x="139" y="0"/>
                  </a:moveTo>
                  <a:lnTo>
                    <a:pt x="160" y="1"/>
                  </a:lnTo>
                  <a:lnTo>
                    <a:pt x="179" y="9"/>
                  </a:lnTo>
                  <a:lnTo>
                    <a:pt x="197" y="20"/>
                  </a:lnTo>
                  <a:lnTo>
                    <a:pt x="212" y="37"/>
                  </a:lnTo>
                  <a:lnTo>
                    <a:pt x="220" y="57"/>
                  </a:lnTo>
                  <a:lnTo>
                    <a:pt x="224" y="78"/>
                  </a:lnTo>
                  <a:lnTo>
                    <a:pt x="223" y="98"/>
                  </a:lnTo>
                  <a:lnTo>
                    <a:pt x="215" y="118"/>
                  </a:lnTo>
                  <a:lnTo>
                    <a:pt x="204" y="135"/>
                  </a:lnTo>
                  <a:lnTo>
                    <a:pt x="188" y="150"/>
                  </a:lnTo>
                  <a:lnTo>
                    <a:pt x="187" y="150"/>
                  </a:lnTo>
                  <a:lnTo>
                    <a:pt x="187" y="151"/>
                  </a:lnTo>
                  <a:lnTo>
                    <a:pt x="184" y="152"/>
                  </a:lnTo>
                  <a:lnTo>
                    <a:pt x="182" y="153"/>
                  </a:lnTo>
                  <a:lnTo>
                    <a:pt x="179" y="156"/>
                  </a:lnTo>
                  <a:lnTo>
                    <a:pt x="176" y="160"/>
                  </a:lnTo>
                  <a:lnTo>
                    <a:pt x="172" y="163"/>
                  </a:lnTo>
                  <a:lnTo>
                    <a:pt x="168" y="167"/>
                  </a:lnTo>
                  <a:lnTo>
                    <a:pt x="171" y="168"/>
                  </a:lnTo>
                  <a:lnTo>
                    <a:pt x="173" y="170"/>
                  </a:lnTo>
                  <a:lnTo>
                    <a:pt x="173" y="171"/>
                  </a:lnTo>
                  <a:lnTo>
                    <a:pt x="175" y="171"/>
                  </a:lnTo>
                  <a:lnTo>
                    <a:pt x="176" y="171"/>
                  </a:lnTo>
                  <a:lnTo>
                    <a:pt x="178" y="171"/>
                  </a:lnTo>
                  <a:lnTo>
                    <a:pt x="183" y="171"/>
                  </a:lnTo>
                  <a:lnTo>
                    <a:pt x="200" y="171"/>
                  </a:lnTo>
                  <a:lnTo>
                    <a:pt x="224" y="173"/>
                  </a:lnTo>
                  <a:lnTo>
                    <a:pt x="254" y="179"/>
                  </a:lnTo>
                  <a:lnTo>
                    <a:pt x="286" y="191"/>
                  </a:lnTo>
                  <a:lnTo>
                    <a:pt x="320" y="207"/>
                  </a:lnTo>
                  <a:lnTo>
                    <a:pt x="333" y="215"/>
                  </a:lnTo>
                  <a:lnTo>
                    <a:pt x="336" y="219"/>
                  </a:lnTo>
                  <a:lnTo>
                    <a:pt x="344" y="225"/>
                  </a:lnTo>
                  <a:lnTo>
                    <a:pt x="354" y="235"/>
                  </a:lnTo>
                  <a:lnTo>
                    <a:pt x="366" y="249"/>
                  </a:lnTo>
                  <a:lnTo>
                    <a:pt x="373" y="259"/>
                  </a:lnTo>
                  <a:lnTo>
                    <a:pt x="383" y="271"/>
                  </a:lnTo>
                  <a:lnTo>
                    <a:pt x="392" y="285"/>
                  </a:lnTo>
                  <a:lnTo>
                    <a:pt x="399" y="301"/>
                  </a:lnTo>
                  <a:lnTo>
                    <a:pt x="405" y="322"/>
                  </a:lnTo>
                  <a:lnTo>
                    <a:pt x="409" y="348"/>
                  </a:lnTo>
                  <a:lnTo>
                    <a:pt x="408" y="365"/>
                  </a:lnTo>
                  <a:lnTo>
                    <a:pt x="403" y="383"/>
                  </a:lnTo>
                  <a:lnTo>
                    <a:pt x="395" y="400"/>
                  </a:lnTo>
                  <a:lnTo>
                    <a:pt x="386" y="415"/>
                  </a:lnTo>
                  <a:lnTo>
                    <a:pt x="372" y="428"/>
                  </a:lnTo>
                  <a:lnTo>
                    <a:pt x="356" y="437"/>
                  </a:lnTo>
                  <a:lnTo>
                    <a:pt x="340" y="443"/>
                  </a:lnTo>
                  <a:lnTo>
                    <a:pt x="323" y="444"/>
                  </a:lnTo>
                  <a:lnTo>
                    <a:pt x="304" y="443"/>
                  </a:lnTo>
                  <a:lnTo>
                    <a:pt x="287" y="437"/>
                  </a:lnTo>
                  <a:lnTo>
                    <a:pt x="270" y="426"/>
                  </a:lnTo>
                  <a:lnTo>
                    <a:pt x="256" y="411"/>
                  </a:lnTo>
                  <a:lnTo>
                    <a:pt x="246" y="394"/>
                  </a:lnTo>
                  <a:lnTo>
                    <a:pt x="241" y="374"/>
                  </a:lnTo>
                  <a:lnTo>
                    <a:pt x="241" y="354"/>
                  </a:lnTo>
                  <a:lnTo>
                    <a:pt x="237" y="350"/>
                  </a:lnTo>
                  <a:lnTo>
                    <a:pt x="234" y="347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5" y="337"/>
                  </a:lnTo>
                  <a:lnTo>
                    <a:pt x="198" y="336"/>
                  </a:lnTo>
                  <a:lnTo>
                    <a:pt x="189" y="336"/>
                  </a:lnTo>
                  <a:lnTo>
                    <a:pt x="177" y="336"/>
                  </a:lnTo>
                  <a:lnTo>
                    <a:pt x="160" y="334"/>
                  </a:lnTo>
                  <a:lnTo>
                    <a:pt x="137" y="331"/>
                  </a:lnTo>
                  <a:lnTo>
                    <a:pt x="113" y="322"/>
                  </a:lnTo>
                  <a:lnTo>
                    <a:pt x="88" y="309"/>
                  </a:lnTo>
                  <a:lnTo>
                    <a:pt x="63" y="293"/>
                  </a:lnTo>
                  <a:lnTo>
                    <a:pt x="42" y="272"/>
                  </a:lnTo>
                  <a:lnTo>
                    <a:pt x="24" y="250"/>
                  </a:lnTo>
                  <a:lnTo>
                    <a:pt x="12" y="224"/>
                  </a:lnTo>
                  <a:lnTo>
                    <a:pt x="3" y="197"/>
                  </a:lnTo>
                  <a:lnTo>
                    <a:pt x="0" y="170"/>
                  </a:lnTo>
                  <a:lnTo>
                    <a:pt x="3" y="141"/>
                  </a:lnTo>
                  <a:lnTo>
                    <a:pt x="9" y="118"/>
                  </a:lnTo>
                  <a:lnTo>
                    <a:pt x="19" y="96"/>
                  </a:lnTo>
                  <a:lnTo>
                    <a:pt x="30" y="78"/>
                  </a:lnTo>
                  <a:lnTo>
                    <a:pt x="42" y="63"/>
                  </a:lnTo>
                  <a:lnTo>
                    <a:pt x="54" y="51"/>
                  </a:lnTo>
                  <a:lnTo>
                    <a:pt x="66" y="38"/>
                  </a:lnTo>
                  <a:lnTo>
                    <a:pt x="78" y="27"/>
                  </a:lnTo>
                  <a:lnTo>
                    <a:pt x="87" y="20"/>
                  </a:lnTo>
                  <a:lnTo>
                    <a:pt x="94" y="15"/>
                  </a:lnTo>
                  <a:lnTo>
                    <a:pt x="98" y="12"/>
                  </a:lnTo>
                  <a:lnTo>
                    <a:pt x="118" y="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7143038" y="4351268"/>
              <a:ext cx="145368" cy="164664"/>
            </a:xfrm>
            <a:custGeom>
              <a:avLst/>
              <a:gdLst>
                <a:gd name="T0" fmla="*/ 100 w 337"/>
                <a:gd name="T1" fmla="*/ 0 h 385"/>
                <a:gd name="T2" fmla="*/ 121 w 337"/>
                <a:gd name="T3" fmla="*/ 1 h 385"/>
                <a:gd name="T4" fmla="*/ 142 w 337"/>
                <a:gd name="T5" fmla="*/ 9 h 385"/>
                <a:gd name="T6" fmla="*/ 159 w 337"/>
                <a:gd name="T7" fmla="*/ 22 h 385"/>
                <a:gd name="T8" fmla="*/ 173 w 337"/>
                <a:gd name="T9" fmla="*/ 38 h 385"/>
                <a:gd name="T10" fmla="*/ 181 w 337"/>
                <a:gd name="T11" fmla="*/ 57 h 385"/>
                <a:gd name="T12" fmla="*/ 185 w 337"/>
                <a:gd name="T13" fmla="*/ 78 h 385"/>
                <a:gd name="T14" fmla="*/ 183 w 337"/>
                <a:gd name="T15" fmla="*/ 99 h 385"/>
                <a:gd name="T16" fmla="*/ 175 w 337"/>
                <a:gd name="T17" fmla="*/ 120 h 385"/>
                <a:gd name="T18" fmla="*/ 169 w 337"/>
                <a:gd name="T19" fmla="*/ 134 h 385"/>
                <a:gd name="T20" fmla="*/ 165 w 337"/>
                <a:gd name="T21" fmla="*/ 145 h 385"/>
                <a:gd name="T22" fmla="*/ 164 w 337"/>
                <a:gd name="T23" fmla="*/ 154 h 385"/>
                <a:gd name="T24" fmla="*/ 163 w 337"/>
                <a:gd name="T25" fmla="*/ 161 h 385"/>
                <a:gd name="T26" fmla="*/ 164 w 337"/>
                <a:gd name="T27" fmla="*/ 171 h 385"/>
                <a:gd name="T28" fmla="*/ 168 w 337"/>
                <a:gd name="T29" fmla="*/ 181 h 385"/>
                <a:gd name="T30" fmla="*/ 174 w 337"/>
                <a:gd name="T31" fmla="*/ 191 h 385"/>
                <a:gd name="T32" fmla="*/ 175 w 337"/>
                <a:gd name="T33" fmla="*/ 191 h 385"/>
                <a:gd name="T34" fmla="*/ 176 w 337"/>
                <a:gd name="T35" fmla="*/ 192 h 385"/>
                <a:gd name="T36" fmla="*/ 178 w 337"/>
                <a:gd name="T37" fmla="*/ 193 h 385"/>
                <a:gd name="T38" fmla="*/ 181 w 337"/>
                <a:gd name="T39" fmla="*/ 196 h 385"/>
                <a:gd name="T40" fmla="*/ 191 w 337"/>
                <a:gd name="T41" fmla="*/ 202 h 385"/>
                <a:gd name="T42" fmla="*/ 205 w 337"/>
                <a:gd name="T43" fmla="*/ 208 h 385"/>
                <a:gd name="T44" fmla="*/ 220 w 337"/>
                <a:gd name="T45" fmla="*/ 213 h 385"/>
                <a:gd name="T46" fmla="*/ 234 w 337"/>
                <a:gd name="T47" fmla="*/ 218 h 385"/>
                <a:gd name="T48" fmla="*/ 247 w 337"/>
                <a:gd name="T49" fmla="*/ 220 h 385"/>
                <a:gd name="T50" fmla="*/ 255 w 337"/>
                <a:gd name="T51" fmla="*/ 220 h 385"/>
                <a:gd name="T52" fmla="*/ 276 w 337"/>
                <a:gd name="T53" fmla="*/ 223 h 385"/>
                <a:gd name="T54" fmla="*/ 296 w 337"/>
                <a:gd name="T55" fmla="*/ 232 h 385"/>
                <a:gd name="T56" fmla="*/ 313 w 337"/>
                <a:gd name="T57" fmla="*/ 244 h 385"/>
                <a:gd name="T58" fmla="*/ 326 w 337"/>
                <a:gd name="T59" fmla="*/ 261 h 385"/>
                <a:gd name="T60" fmla="*/ 334 w 337"/>
                <a:gd name="T61" fmla="*/ 281 h 385"/>
                <a:gd name="T62" fmla="*/ 337 w 337"/>
                <a:gd name="T63" fmla="*/ 302 h 385"/>
                <a:gd name="T64" fmla="*/ 334 w 337"/>
                <a:gd name="T65" fmla="*/ 324 h 385"/>
                <a:gd name="T66" fmla="*/ 326 w 337"/>
                <a:gd name="T67" fmla="*/ 344 h 385"/>
                <a:gd name="T68" fmla="*/ 313 w 337"/>
                <a:gd name="T69" fmla="*/ 360 h 385"/>
                <a:gd name="T70" fmla="*/ 296 w 337"/>
                <a:gd name="T71" fmla="*/ 373 h 385"/>
                <a:gd name="T72" fmla="*/ 276 w 337"/>
                <a:gd name="T73" fmla="*/ 381 h 385"/>
                <a:gd name="T74" fmla="*/ 255 w 337"/>
                <a:gd name="T75" fmla="*/ 385 h 385"/>
                <a:gd name="T76" fmla="*/ 216 w 337"/>
                <a:gd name="T77" fmla="*/ 381 h 385"/>
                <a:gd name="T78" fmla="*/ 179 w 337"/>
                <a:gd name="T79" fmla="*/ 373 h 385"/>
                <a:gd name="T80" fmla="*/ 142 w 337"/>
                <a:gd name="T81" fmla="*/ 359 h 385"/>
                <a:gd name="T82" fmla="*/ 116 w 337"/>
                <a:gd name="T83" fmla="*/ 347 h 385"/>
                <a:gd name="T84" fmla="*/ 90 w 337"/>
                <a:gd name="T85" fmla="*/ 332 h 385"/>
                <a:gd name="T86" fmla="*/ 65 w 337"/>
                <a:gd name="T87" fmla="*/ 313 h 385"/>
                <a:gd name="T88" fmla="*/ 42 w 337"/>
                <a:gd name="T89" fmla="*/ 287 h 385"/>
                <a:gd name="T90" fmla="*/ 26 w 337"/>
                <a:gd name="T91" fmla="*/ 261 h 385"/>
                <a:gd name="T92" fmla="*/ 12 w 337"/>
                <a:gd name="T93" fmla="*/ 230 h 385"/>
                <a:gd name="T94" fmla="*/ 2 w 337"/>
                <a:gd name="T95" fmla="*/ 197 h 385"/>
                <a:gd name="T96" fmla="*/ 0 w 337"/>
                <a:gd name="T97" fmla="*/ 161 h 385"/>
                <a:gd name="T98" fmla="*/ 4 w 337"/>
                <a:gd name="T99" fmla="*/ 121 h 385"/>
                <a:gd name="T100" fmla="*/ 13 w 337"/>
                <a:gd name="T101" fmla="*/ 82 h 385"/>
                <a:gd name="T102" fmla="*/ 31 w 337"/>
                <a:gd name="T103" fmla="*/ 43 h 385"/>
                <a:gd name="T104" fmla="*/ 31 w 337"/>
                <a:gd name="T105" fmla="*/ 43 h 385"/>
                <a:gd name="T106" fmla="*/ 43 w 337"/>
                <a:gd name="T107" fmla="*/ 26 h 385"/>
                <a:gd name="T108" fmla="*/ 60 w 337"/>
                <a:gd name="T109" fmla="*/ 12 h 385"/>
                <a:gd name="T110" fmla="*/ 79 w 337"/>
                <a:gd name="T111" fmla="*/ 4 h 385"/>
                <a:gd name="T112" fmla="*/ 100 w 337"/>
                <a:gd name="T11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7" h="385">
                  <a:moveTo>
                    <a:pt x="100" y="0"/>
                  </a:moveTo>
                  <a:lnTo>
                    <a:pt x="121" y="1"/>
                  </a:lnTo>
                  <a:lnTo>
                    <a:pt x="142" y="9"/>
                  </a:lnTo>
                  <a:lnTo>
                    <a:pt x="159" y="22"/>
                  </a:lnTo>
                  <a:lnTo>
                    <a:pt x="173" y="38"/>
                  </a:lnTo>
                  <a:lnTo>
                    <a:pt x="181" y="57"/>
                  </a:lnTo>
                  <a:lnTo>
                    <a:pt x="185" y="78"/>
                  </a:lnTo>
                  <a:lnTo>
                    <a:pt x="183" y="99"/>
                  </a:lnTo>
                  <a:lnTo>
                    <a:pt x="175" y="120"/>
                  </a:lnTo>
                  <a:lnTo>
                    <a:pt x="169" y="134"/>
                  </a:lnTo>
                  <a:lnTo>
                    <a:pt x="165" y="145"/>
                  </a:lnTo>
                  <a:lnTo>
                    <a:pt x="164" y="154"/>
                  </a:lnTo>
                  <a:lnTo>
                    <a:pt x="163" y="161"/>
                  </a:lnTo>
                  <a:lnTo>
                    <a:pt x="164" y="171"/>
                  </a:lnTo>
                  <a:lnTo>
                    <a:pt x="168" y="181"/>
                  </a:lnTo>
                  <a:lnTo>
                    <a:pt x="174" y="191"/>
                  </a:lnTo>
                  <a:lnTo>
                    <a:pt x="175" y="191"/>
                  </a:lnTo>
                  <a:lnTo>
                    <a:pt x="176" y="192"/>
                  </a:lnTo>
                  <a:lnTo>
                    <a:pt x="178" y="193"/>
                  </a:lnTo>
                  <a:lnTo>
                    <a:pt x="181" y="196"/>
                  </a:lnTo>
                  <a:lnTo>
                    <a:pt x="191" y="202"/>
                  </a:lnTo>
                  <a:lnTo>
                    <a:pt x="205" y="208"/>
                  </a:lnTo>
                  <a:lnTo>
                    <a:pt x="220" y="213"/>
                  </a:lnTo>
                  <a:lnTo>
                    <a:pt x="234" y="218"/>
                  </a:lnTo>
                  <a:lnTo>
                    <a:pt x="247" y="220"/>
                  </a:lnTo>
                  <a:lnTo>
                    <a:pt x="255" y="220"/>
                  </a:lnTo>
                  <a:lnTo>
                    <a:pt x="276" y="223"/>
                  </a:lnTo>
                  <a:lnTo>
                    <a:pt x="296" y="232"/>
                  </a:lnTo>
                  <a:lnTo>
                    <a:pt x="313" y="244"/>
                  </a:lnTo>
                  <a:lnTo>
                    <a:pt x="326" y="261"/>
                  </a:lnTo>
                  <a:lnTo>
                    <a:pt x="334" y="281"/>
                  </a:lnTo>
                  <a:lnTo>
                    <a:pt x="337" y="302"/>
                  </a:lnTo>
                  <a:lnTo>
                    <a:pt x="334" y="324"/>
                  </a:lnTo>
                  <a:lnTo>
                    <a:pt x="326" y="344"/>
                  </a:lnTo>
                  <a:lnTo>
                    <a:pt x="313" y="360"/>
                  </a:lnTo>
                  <a:lnTo>
                    <a:pt x="296" y="373"/>
                  </a:lnTo>
                  <a:lnTo>
                    <a:pt x="276" y="381"/>
                  </a:lnTo>
                  <a:lnTo>
                    <a:pt x="255" y="385"/>
                  </a:lnTo>
                  <a:lnTo>
                    <a:pt x="216" y="381"/>
                  </a:lnTo>
                  <a:lnTo>
                    <a:pt x="179" y="373"/>
                  </a:lnTo>
                  <a:lnTo>
                    <a:pt x="142" y="359"/>
                  </a:lnTo>
                  <a:lnTo>
                    <a:pt x="116" y="347"/>
                  </a:lnTo>
                  <a:lnTo>
                    <a:pt x="90" y="332"/>
                  </a:lnTo>
                  <a:lnTo>
                    <a:pt x="65" y="313"/>
                  </a:lnTo>
                  <a:lnTo>
                    <a:pt x="42" y="287"/>
                  </a:lnTo>
                  <a:lnTo>
                    <a:pt x="26" y="261"/>
                  </a:lnTo>
                  <a:lnTo>
                    <a:pt x="12" y="230"/>
                  </a:lnTo>
                  <a:lnTo>
                    <a:pt x="2" y="197"/>
                  </a:lnTo>
                  <a:lnTo>
                    <a:pt x="0" y="161"/>
                  </a:lnTo>
                  <a:lnTo>
                    <a:pt x="4" y="121"/>
                  </a:lnTo>
                  <a:lnTo>
                    <a:pt x="13" y="82"/>
                  </a:lnTo>
                  <a:lnTo>
                    <a:pt x="31" y="43"/>
                  </a:lnTo>
                  <a:lnTo>
                    <a:pt x="31" y="43"/>
                  </a:lnTo>
                  <a:lnTo>
                    <a:pt x="43" y="26"/>
                  </a:lnTo>
                  <a:lnTo>
                    <a:pt x="60" y="12"/>
                  </a:lnTo>
                  <a:lnTo>
                    <a:pt x="79" y="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6642615" y="4420736"/>
              <a:ext cx="132503" cy="158232"/>
            </a:xfrm>
            <a:custGeom>
              <a:avLst/>
              <a:gdLst>
                <a:gd name="T0" fmla="*/ 95 w 309"/>
                <a:gd name="T1" fmla="*/ 0 h 370"/>
                <a:gd name="T2" fmla="*/ 116 w 309"/>
                <a:gd name="T3" fmla="*/ 2 h 370"/>
                <a:gd name="T4" fmla="*/ 137 w 309"/>
                <a:gd name="T5" fmla="*/ 11 h 370"/>
                <a:gd name="T6" fmla="*/ 153 w 309"/>
                <a:gd name="T7" fmla="*/ 25 h 370"/>
                <a:gd name="T8" fmla="*/ 165 w 309"/>
                <a:gd name="T9" fmla="*/ 41 h 370"/>
                <a:gd name="T10" fmla="*/ 173 w 309"/>
                <a:gd name="T11" fmla="*/ 59 h 370"/>
                <a:gd name="T12" fmla="*/ 176 w 309"/>
                <a:gd name="T13" fmla="*/ 78 h 370"/>
                <a:gd name="T14" fmla="*/ 174 w 309"/>
                <a:gd name="T15" fmla="*/ 99 h 370"/>
                <a:gd name="T16" fmla="*/ 168 w 309"/>
                <a:gd name="T17" fmla="*/ 118 h 370"/>
                <a:gd name="T18" fmla="*/ 179 w 309"/>
                <a:gd name="T19" fmla="*/ 120 h 370"/>
                <a:gd name="T20" fmla="*/ 193 w 309"/>
                <a:gd name="T21" fmla="*/ 123 h 370"/>
                <a:gd name="T22" fmla="*/ 211 w 309"/>
                <a:gd name="T23" fmla="*/ 128 h 370"/>
                <a:gd name="T24" fmla="*/ 230 w 309"/>
                <a:gd name="T25" fmla="*/ 136 h 370"/>
                <a:gd name="T26" fmla="*/ 247 w 309"/>
                <a:gd name="T27" fmla="*/ 149 h 370"/>
                <a:gd name="T28" fmla="*/ 264 w 309"/>
                <a:gd name="T29" fmla="*/ 165 h 370"/>
                <a:gd name="T30" fmla="*/ 281 w 309"/>
                <a:gd name="T31" fmla="*/ 189 h 370"/>
                <a:gd name="T32" fmla="*/ 294 w 309"/>
                <a:gd name="T33" fmla="*/ 217 h 370"/>
                <a:gd name="T34" fmla="*/ 304 w 309"/>
                <a:gd name="T35" fmla="*/ 245 h 370"/>
                <a:gd name="T36" fmla="*/ 309 w 309"/>
                <a:gd name="T37" fmla="*/ 277 h 370"/>
                <a:gd name="T38" fmla="*/ 309 w 309"/>
                <a:gd name="T39" fmla="*/ 300 h 370"/>
                <a:gd name="T40" fmla="*/ 304 w 309"/>
                <a:gd name="T41" fmla="*/ 321 h 370"/>
                <a:gd name="T42" fmla="*/ 293 w 309"/>
                <a:gd name="T43" fmla="*/ 338 h 370"/>
                <a:gd name="T44" fmla="*/ 278 w 309"/>
                <a:gd name="T45" fmla="*/ 353 h 370"/>
                <a:gd name="T46" fmla="*/ 260 w 309"/>
                <a:gd name="T47" fmla="*/ 364 h 370"/>
                <a:gd name="T48" fmla="*/ 238 w 309"/>
                <a:gd name="T49" fmla="*/ 370 h 370"/>
                <a:gd name="T50" fmla="*/ 228 w 309"/>
                <a:gd name="T51" fmla="*/ 370 h 370"/>
                <a:gd name="T52" fmla="*/ 205 w 309"/>
                <a:gd name="T53" fmla="*/ 368 h 370"/>
                <a:gd name="T54" fmla="*/ 184 w 309"/>
                <a:gd name="T55" fmla="*/ 358 h 370"/>
                <a:gd name="T56" fmla="*/ 167 w 309"/>
                <a:gd name="T57" fmla="*/ 343 h 370"/>
                <a:gd name="T58" fmla="*/ 153 w 309"/>
                <a:gd name="T59" fmla="*/ 323 h 370"/>
                <a:gd name="T60" fmla="*/ 147 w 309"/>
                <a:gd name="T61" fmla="*/ 300 h 370"/>
                <a:gd name="T62" fmla="*/ 146 w 309"/>
                <a:gd name="T63" fmla="*/ 292 h 370"/>
                <a:gd name="T64" fmla="*/ 144 w 309"/>
                <a:gd name="T65" fmla="*/ 286 h 370"/>
                <a:gd name="T66" fmla="*/ 143 w 309"/>
                <a:gd name="T67" fmla="*/ 281 h 370"/>
                <a:gd name="T68" fmla="*/ 130 w 309"/>
                <a:gd name="T69" fmla="*/ 281 h 370"/>
                <a:gd name="T70" fmla="*/ 111 w 309"/>
                <a:gd name="T71" fmla="*/ 279 h 370"/>
                <a:gd name="T72" fmla="*/ 96 w 309"/>
                <a:gd name="T73" fmla="*/ 276 h 370"/>
                <a:gd name="T74" fmla="*/ 80 w 309"/>
                <a:gd name="T75" fmla="*/ 270 h 370"/>
                <a:gd name="T76" fmla="*/ 63 w 309"/>
                <a:gd name="T77" fmla="*/ 260 h 370"/>
                <a:gd name="T78" fmla="*/ 46 w 309"/>
                <a:gd name="T79" fmla="*/ 248 h 370"/>
                <a:gd name="T80" fmla="*/ 31 w 309"/>
                <a:gd name="T81" fmla="*/ 232 h 370"/>
                <a:gd name="T82" fmla="*/ 21 w 309"/>
                <a:gd name="T83" fmla="*/ 213 h 370"/>
                <a:gd name="T84" fmla="*/ 16 w 309"/>
                <a:gd name="T85" fmla="*/ 203 h 370"/>
                <a:gd name="T86" fmla="*/ 11 w 309"/>
                <a:gd name="T87" fmla="*/ 189 h 370"/>
                <a:gd name="T88" fmla="*/ 5 w 309"/>
                <a:gd name="T89" fmla="*/ 172 h 370"/>
                <a:gd name="T90" fmla="*/ 1 w 309"/>
                <a:gd name="T91" fmla="*/ 152 h 370"/>
                <a:gd name="T92" fmla="*/ 0 w 309"/>
                <a:gd name="T93" fmla="*/ 128 h 370"/>
                <a:gd name="T94" fmla="*/ 2 w 309"/>
                <a:gd name="T95" fmla="*/ 99 h 370"/>
                <a:gd name="T96" fmla="*/ 10 w 309"/>
                <a:gd name="T97" fmla="*/ 69 h 370"/>
                <a:gd name="T98" fmla="*/ 25 w 309"/>
                <a:gd name="T99" fmla="*/ 38 h 370"/>
                <a:gd name="T100" fmla="*/ 38 w 309"/>
                <a:gd name="T101" fmla="*/ 22 h 370"/>
                <a:gd name="T102" fmla="*/ 56 w 309"/>
                <a:gd name="T103" fmla="*/ 10 h 370"/>
                <a:gd name="T104" fmla="*/ 75 w 309"/>
                <a:gd name="T105" fmla="*/ 1 h 370"/>
                <a:gd name="T106" fmla="*/ 95 w 309"/>
                <a:gd name="T107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9" h="370">
                  <a:moveTo>
                    <a:pt x="95" y="0"/>
                  </a:moveTo>
                  <a:lnTo>
                    <a:pt x="116" y="2"/>
                  </a:lnTo>
                  <a:lnTo>
                    <a:pt x="137" y="11"/>
                  </a:lnTo>
                  <a:lnTo>
                    <a:pt x="153" y="25"/>
                  </a:lnTo>
                  <a:lnTo>
                    <a:pt x="165" y="41"/>
                  </a:lnTo>
                  <a:lnTo>
                    <a:pt x="173" y="59"/>
                  </a:lnTo>
                  <a:lnTo>
                    <a:pt x="176" y="78"/>
                  </a:lnTo>
                  <a:lnTo>
                    <a:pt x="174" y="99"/>
                  </a:lnTo>
                  <a:lnTo>
                    <a:pt x="168" y="118"/>
                  </a:lnTo>
                  <a:lnTo>
                    <a:pt x="179" y="120"/>
                  </a:lnTo>
                  <a:lnTo>
                    <a:pt x="193" y="123"/>
                  </a:lnTo>
                  <a:lnTo>
                    <a:pt x="211" y="128"/>
                  </a:lnTo>
                  <a:lnTo>
                    <a:pt x="230" y="136"/>
                  </a:lnTo>
                  <a:lnTo>
                    <a:pt x="247" y="149"/>
                  </a:lnTo>
                  <a:lnTo>
                    <a:pt x="264" y="165"/>
                  </a:lnTo>
                  <a:lnTo>
                    <a:pt x="281" y="189"/>
                  </a:lnTo>
                  <a:lnTo>
                    <a:pt x="294" y="217"/>
                  </a:lnTo>
                  <a:lnTo>
                    <a:pt x="304" y="245"/>
                  </a:lnTo>
                  <a:lnTo>
                    <a:pt x="309" y="277"/>
                  </a:lnTo>
                  <a:lnTo>
                    <a:pt x="309" y="300"/>
                  </a:lnTo>
                  <a:lnTo>
                    <a:pt x="304" y="321"/>
                  </a:lnTo>
                  <a:lnTo>
                    <a:pt x="293" y="338"/>
                  </a:lnTo>
                  <a:lnTo>
                    <a:pt x="278" y="353"/>
                  </a:lnTo>
                  <a:lnTo>
                    <a:pt x="260" y="364"/>
                  </a:lnTo>
                  <a:lnTo>
                    <a:pt x="238" y="370"/>
                  </a:lnTo>
                  <a:lnTo>
                    <a:pt x="228" y="370"/>
                  </a:lnTo>
                  <a:lnTo>
                    <a:pt x="205" y="368"/>
                  </a:lnTo>
                  <a:lnTo>
                    <a:pt x="184" y="358"/>
                  </a:lnTo>
                  <a:lnTo>
                    <a:pt x="167" y="343"/>
                  </a:lnTo>
                  <a:lnTo>
                    <a:pt x="153" y="323"/>
                  </a:lnTo>
                  <a:lnTo>
                    <a:pt x="147" y="300"/>
                  </a:lnTo>
                  <a:lnTo>
                    <a:pt x="146" y="292"/>
                  </a:lnTo>
                  <a:lnTo>
                    <a:pt x="144" y="286"/>
                  </a:lnTo>
                  <a:lnTo>
                    <a:pt x="143" y="281"/>
                  </a:lnTo>
                  <a:lnTo>
                    <a:pt x="130" y="281"/>
                  </a:lnTo>
                  <a:lnTo>
                    <a:pt x="111" y="279"/>
                  </a:lnTo>
                  <a:lnTo>
                    <a:pt x="96" y="276"/>
                  </a:lnTo>
                  <a:lnTo>
                    <a:pt x="80" y="270"/>
                  </a:lnTo>
                  <a:lnTo>
                    <a:pt x="63" y="260"/>
                  </a:lnTo>
                  <a:lnTo>
                    <a:pt x="46" y="248"/>
                  </a:lnTo>
                  <a:lnTo>
                    <a:pt x="31" y="232"/>
                  </a:lnTo>
                  <a:lnTo>
                    <a:pt x="21" y="213"/>
                  </a:lnTo>
                  <a:lnTo>
                    <a:pt x="16" y="203"/>
                  </a:lnTo>
                  <a:lnTo>
                    <a:pt x="11" y="189"/>
                  </a:lnTo>
                  <a:lnTo>
                    <a:pt x="5" y="172"/>
                  </a:lnTo>
                  <a:lnTo>
                    <a:pt x="1" y="152"/>
                  </a:lnTo>
                  <a:lnTo>
                    <a:pt x="0" y="128"/>
                  </a:lnTo>
                  <a:lnTo>
                    <a:pt x="2" y="99"/>
                  </a:lnTo>
                  <a:lnTo>
                    <a:pt x="10" y="69"/>
                  </a:lnTo>
                  <a:lnTo>
                    <a:pt x="25" y="38"/>
                  </a:lnTo>
                  <a:lnTo>
                    <a:pt x="38" y="22"/>
                  </a:lnTo>
                  <a:lnTo>
                    <a:pt x="56" y="10"/>
                  </a:lnTo>
                  <a:lnTo>
                    <a:pt x="75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4"/>
            <p:cNvSpPr>
              <a:spLocks noEditPoints="1"/>
            </p:cNvSpPr>
            <p:nvPr/>
          </p:nvSpPr>
          <p:spPr bwMode="auto">
            <a:xfrm>
              <a:off x="6409769" y="4194323"/>
              <a:ext cx="1000848" cy="757712"/>
            </a:xfrm>
            <a:custGeom>
              <a:avLst/>
              <a:gdLst>
                <a:gd name="T0" fmla="*/ 1222 w 2334"/>
                <a:gd name="T1" fmla="*/ 186 h 1769"/>
                <a:gd name="T2" fmla="*/ 1079 w 2334"/>
                <a:gd name="T3" fmla="*/ 232 h 1769"/>
                <a:gd name="T4" fmla="*/ 875 w 2334"/>
                <a:gd name="T5" fmla="*/ 303 h 1769"/>
                <a:gd name="T6" fmla="*/ 722 w 2334"/>
                <a:gd name="T7" fmla="*/ 363 h 1769"/>
                <a:gd name="T8" fmla="*/ 649 w 2334"/>
                <a:gd name="T9" fmla="*/ 404 h 1769"/>
                <a:gd name="T10" fmla="*/ 521 w 2334"/>
                <a:gd name="T11" fmla="*/ 514 h 1769"/>
                <a:gd name="T12" fmla="*/ 355 w 2334"/>
                <a:gd name="T13" fmla="*/ 694 h 1769"/>
                <a:gd name="T14" fmla="*/ 203 w 2334"/>
                <a:gd name="T15" fmla="*/ 949 h 1769"/>
                <a:gd name="T16" fmla="*/ 163 w 2334"/>
                <a:gd name="T17" fmla="*/ 1205 h 1769"/>
                <a:gd name="T18" fmla="*/ 200 w 2334"/>
                <a:gd name="T19" fmla="*/ 1475 h 1769"/>
                <a:gd name="T20" fmla="*/ 291 w 2334"/>
                <a:gd name="T21" fmla="*/ 1596 h 1769"/>
                <a:gd name="T22" fmla="*/ 402 w 2334"/>
                <a:gd name="T23" fmla="*/ 1596 h 1769"/>
                <a:gd name="T24" fmla="*/ 765 w 2334"/>
                <a:gd name="T25" fmla="*/ 1479 h 1769"/>
                <a:gd name="T26" fmla="*/ 1084 w 2334"/>
                <a:gd name="T27" fmla="*/ 1386 h 1769"/>
                <a:gd name="T28" fmla="*/ 1321 w 2334"/>
                <a:gd name="T29" fmla="*/ 1365 h 1769"/>
                <a:gd name="T30" fmla="*/ 1544 w 2334"/>
                <a:gd name="T31" fmla="*/ 1332 h 1769"/>
                <a:gd name="T32" fmla="*/ 1669 w 2334"/>
                <a:gd name="T33" fmla="*/ 1251 h 1769"/>
                <a:gd name="T34" fmla="*/ 1747 w 2334"/>
                <a:gd name="T35" fmla="*/ 1079 h 1769"/>
                <a:gd name="T36" fmla="*/ 1797 w 2334"/>
                <a:gd name="T37" fmla="*/ 1017 h 1769"/>
                <a:gd name="T38" fmla="*/ 1824 w 2334"/>
                <a:gd name="T39" fmla="*/ 1006 h 1769"/>
                <a:gd name="T40" fmla="*/ 1956 w 2334"/>
                <a:gd name="T41" fmla="*/ 935 h 1769"/>
                <a:gd name="T42" fmla="*/ 2122 w 2334"/>
                <a:gd name="T43" fmla="*/ 794 h 1769"/>
                <a:gd name="T44" fmla="*/ 2170 w 2334"/>
                <a:gd name="T45" fmla="*/ 651 h 1769"/>
                <a:gd name="T46" fmla="*/ 2089 w 2334"/>
                <a:gd name="T47" fmla="*/ 476 h 1769"/>
                <a:gd name="T48" fmla="*/ 1917 w 2334"/>
                <a:gd name="T49" fmla="*/ 296 h 1769"/>
                <a:gd name="T50" fmla="*/ 1655 w 2334"/>
                <a:gd name="T51" fmla="*/ 186 h 1769"/>
                <a:gd name="T52" fmla="*/ 1527 w 2334"/>
                <a:gd name="T53" fmla="*/ 3 h 1769"/>
                <a:gd name="T54" fmla="*/ 1873 w 2334"/>
                <a:gd name="T55" fmla="*/ 85 h 1769"/>
                <a:gd name="T56" fmla="*/ 2124 w 2334"/>
                <a:gd name="T57" fmla="*/ 258 h 1769"/>
                <a:gd name="T58" fmla="*/ 2287 w 2334"/>
                <a:gd name="T59" fmla="*/ 492 h 1769"/>
                <a:gd name="T60" fmla="*/ 2331 w 2334"/>
                <a:gd name="T61" fmla="*/ 717 h 1769"/>
                <a:gd name="T62" fmla="*/ 2238 w 2334"/>
                <a:gd name="T63" fmla="*/ 912 h 1769"/>
                <a:gd name="T64" fmla="*/ 2086 w 2334"/>
                <a:gd name="T65" fmla="*/ 1046 h 1769"/>
                <a:gd name="T66" fmla="*/ 1922 w 2334"/>
                <a:gd name="T67" fmla="*/ 1141 h 1769"/>
                <a:gd name="T68" fmla="*/ 1810 w 2334"/>
                <a:gd name="T69" fmla="*/ 1337 h 1769"/>
                <a:gd name="T70" fmla="*/ 1638 w 2334"/>
                <a:gd name="T71" fmla="*/ 1472 h 1769"/>
                <a:gd name="T72" fmla="*/ 1374 w 2334"/>
                <a:gd name="T73" fmla="*/ 1528 h 1769"/>
                <a:gd name="T74" fmla="*/ 1176 w 2334"/>
                <a:gd name="T75" fmla="*/ 1536 h 1769"/>
                <a:gd name="T76" fmla="*/ 944 w 2334"/>
                <a:gd name="T77" fmla="*/ 1594 h 1769"/>
                <a:gd name="T78" fmla="*/ 532 w 2334"/>
                <a:gd name="T79" fmla="*/ 1728 h 1769"/>
                <a:gd name="T80" fmla="*/ 297 w 2334"/>
                <a:gd name="T81" fmla="*/ 1767 h 1769"/>
                <a:gd name="T82" fmla="*/ 132 w 2334"/>
                <a:gd name="T83" fmla="*/ 1679 h 1769"/>
                <a:gd name="T84" fmla="*/ 28 w 2334"/>
                <a:gd name="T85" fmla="*/ 1472 h 1769"/>
                <a:gd name="T86" fmla="*/ 0 w 2334"/>
                <a:gd name="T87" fmla="*/ 1150 h 1769"/>
                <a:gd name="T88" fmla="*/ 79 w 2334"/>
                <a:gd name="T89" fmla="*/ 825 h 1769"/>
                <a:gd name="T90" fmla="*/ 270 w 2334"/>
                <a:gd name="T91" fmla="*/ 540 h 1769"/>
                <a:gd name="T92" fmla="*/ 457 w 2334"/>
                <a:gd name="T93" fmla="*/ 351 h 1769"/>
                <a:gd name="T94" fmla="*/ 591 w 2334"/>
                <a:gd name="T95" fmla="*/ 244 h 1769"/>
                <a:gd name="T96" fmla="*/ 802 w 2334"/>
                <a:gd name="T97" fmla="*/ 155 h 1769"/>
                <a:gd name="T98" fmla="*/ 1050 w 2334"/>
                <a:gd name="T99" fmla="*/ 68 h 1769"/>
                <a:gd name="T100" fmla="*/ 1179 w 2334"/>
                <a:gd name="T101" fmla="*/ 28 h 1769"/>
                <a:gd name="T102" fmla="*/ 1369 w 2334"/>
                <a:gd name="T103" fmla="*/ 3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34" h="1769">
                  <a:moveTo>
                    <a:pt x="1447" y="165"/>
                  </a:moveTo>
                  <a:lnTo>
                    <a:pt x="1380" y="166"/>
                  </a:lnTo>
                  <a:lnTo>
                    <a:pt x="1310" y="173"/>
                  </a:lnTo>
                  <a:lnTo>
                    <a:pt x="1234" y="181"/>
                  </a:lnTo>
                  <a:lnTo>
                    <a:pt x="1222" y="186"/>
                  </a:lnTo>
                  <a:lnTo>
                    <a:pt x="1203" y="192"/>
                  </a:lnTo>
                  <a:lnTo>
                    <a:pt x="1179" y="200"/>
                  </a:lnTo>
                  <a:lnTo>
                    <a:pt x="1149" y="210"/>
                  </a:lnTo>
                  <a:lnTo>
                    <a:pt x="1116" y="220"/>
                  </a:lnTo>
                  <a:lnTo>
                    <a:pt x="1079" y="232"/>
                  </a:lnTo>
                  <a:lnTo>
                    <a:pt x="1040" y="246"/>
                  </a:lnTo>
                  <a:lnTo>
                    <a:pt x="1000" y="259"/>
                  </a:lnTo>
                  <a:lnTo>
                    <a:pt x="958" y="273"/>
                  </a:lnTo>
                  <a:lnTo>
                    <a:pt x="916" y="288"/>
                  </a:lnTo>
                  <a:lnTo>
                    <a:pt x="875" y="303"/>
                  </a:lnTo>
                  <a:lnTo>
                    <a:pt x="836" y="317"/>
                  </a:lnTo>
                  <a:lnTo>
                    <a:pt x="797" y="331"/>
                  </a:lnTo>
                  <a:lnTo>
                    <a:pt x="770" y="342"/>
                  </a:lnTo>
                  <a:lnTo>
                    <a:pt x="744" y="353"/>
                  </a:lnTo>
                  <a:lnTo>
                    <a:pt x="722" y="363"/>
                  </a:lnTo>
                  <a:lnTo>
                    <a:pt x="702" y="372"/>
                  </a:lnTo>
                  <a:lnTo>
                    <a:pt x="687" y="378"/>
                  </a:lnTo>
                  <a:lnTo>
                    <a:pt x="679" y="384"/>
                  </a:lnTo>
                  <a:lnTo>
                    <a:pt x="665" y="393"/>
                  </a:lnTo>
                  <a:lnTo>
                    <a:pt x="649" y="404"/>
                  </a:lnTo>
                  <a:lnTo>
                    <a:pt x="628" y="420"/>
                  </a:lnTo>
                  <a:lnTo>
                    <a:pt x="605" y="439"/>
                  </a:lnTo>
                  <a:lnTo>
                    <a:pt x="579" y="461"/>
                  </a:lnTo>
                  <a:lnTo>
                    <a:pt x="550" y="487"/>
                  </a:lnTo>
                  <a:lnTo>
                    <a:pt x="521" y="514"/>
                  </a:lnTo>
                  <a:lnTo>
                    <a:pt x="489" y="544"/>
                  </a:lnTo>
                  <a:lnTo>
                    <a:pt x="458" y="576"/>
                  </a:lnTo>
                  <a:lnTo>
                    <a:pt x="426" y="611"/>
                  </a:lnTo>
                  <a:lnTo>
                    <a:pt x="394" y="647"/>
                  </a:lnTo>
                  <a:lnTo>
                    <a:pt x="355" y="694"/>
                  </a:lnTo>
                  <a:lnTo>
                    <a:pt x="318" y="742"/>
                  </a:lnTo>
                  <a:lnTo>
                    <a:pt x="285" y="793"/>
                  </a:lnTo>
                  <a:lnTo>
                    <a:pt x="254" y="844"/>
                  </a:lnTo>
                  <a:lnTo>
                    <a:pt x="226" y="896"/>
                  </a:lnTo>
                  <a:lnTo>
                    <a:pt x="203" y="949"/>
                  </a:lnTo>
                  <a:lnTo>
                    <a:pt x="185" y="1002"/>
                  </a:lnTo>
                  <a:lnTo>
                    <a:pt x="173" y="1054"/>
                  </a:lnTo>
                  <a:lnTo>
                    <a:pt x="166" y="1105"/>
                  </a:lnTo>
                  <a:lnTo>
                    <a:pt x="164" y="1156"/>
                  </a:lnTo>
                  <a:lnTo>
                    <a:pt x="163" y="1205"/>
                  </a:lnTo>
                  <a:lnTo>
                    <a:pt x="164" y="1269"/>
                  </a:lnTo>
                  <a:lnTo>
                    <a:pt x="169" y="1327"/>
                  </a:lnTo>
                  <a:lnTo>
                    <a:pt x="176" y="1383"/>
                  </a:lnTo>
                  <a:lnTo>
                    <a:pt x="187" y="1432"/>
                  </a:lnTo>
                  <a:lnTo>
                    <a:pt x="200" y="1475"/>
                  </a:lnTo>
                  <a:lnTo>
                    <a:pt x="216" y="1513"/>
                  </a:lnTo>
                  <a:lnTo>
                    <a:pt x="234" y="1544"/>
                  </a:lnTo>
                  <a:lnTo>
                    <a:pt x="252" y="1566"/>
                  </a:lnTo>
                  <a:lnTo>
                    <a:pt x="271" y="1583"/>
                  </a:lnTo>
                  <a:lnTo>
                    <a:pt x="291" y="1596"/>
                  </a:lnTo>
                  <a:lnTo>
                    <a:pt x="315" y="1602"/>
                  </a:lnTo>
                  <a:lnTo>
                    <a:pt x="342" y="1606"/>
                  </a:lnTo>
                  <a:lnTo>
                    <a:pt x="359" y="1604"/>
                  </a:lnTo>
                  <a:lnTo>
                    <a:pt x="380" y="1601"/>
                  </a:lnTo>
                  <a:lnTo>
                    <a:pt x="402" y="1596"/>
                  </a:lnTo>
                  <a:lnTo>
                    <a:pt x="469" y="1576"/>
                  </a:lnTo>
                  <a:lnTo>
                    <a:pt x="540" y="1554"/>
                  </a:lnTo>
                  <a:lnTo>
                    <a:pt x="615" y="1529"/>
                  </a:lnTo>
                  <a:lnTo>
                    <a:pt x="690" y="1504"/>
                  </a:lnTo>
                  <a:lnTo>
                    <a:pt x="765" y="1479"/>
                  </a:lnTo>
                  <a:lnTo>
                    <a:pt x="840" y="1454"/>
                  </a:lnTo>
                  <a:lnTo>
                    <a:pt x="905" y="1435"/>
                  </a:lnTo>
                  <a:lnTo>
                    <a:pt x="966" y="1417"/>
                  </a:lnTo>
                  <a:lnTo>
                    <a:pt x="1026" y="1400"/>
                  </a:lnTo>
                  <a:lnTo>
                    <a:pt x="1084" y="1386"/>
                  </a:lnTo>
                  <a:lnTo>
                    <a:pt x="1138" y="1376"/>
                  </a:lnTo>
                  <a:lnTo>
                    <a:pt x="1189" y="1369"/>
                  </a:lnTo>
                  <a:lnTo>
                    <a:pt x="1237" y="1365"/>
                  </a:lnTo>
                  <a:lnTo>
                    <a:pt x="1278" y="1365"/>
                  </a:lnTo>
                  <a:lnTo>
                    <a:pt x="1321" y="1365"/>
                  </a:lnTo>
                  <a:lnTo>
                    <a:pt x="1365" y="1364"/>
                  </a:lnTo>
                  <a:lnTo>
                    <a:pt x="1411" y="1360"/>
                  </a:lnTo>
                  <a:lnTo>
                    <a:pt x="1457" y="1354"/>
                  </a:lnTo>
                  <a:lnTo>
                    <a:pt x="1501" y="1345"/>
                  </a:lnTo>
                  <a:lnTo>
                    <a:pt x="1544" y="1332"/>
                  </a:lnTo>
                  <a:lnTo>
                    <a:pt x="1573" y="1321"/>
                  </a:lnTo>
                  <a:lnTo>
                    <a:pt x="1598" y="1307"/>
                  </a:lnTo>
                  <a:lnTo>
                    <a:pt x="1624" y="1291"/>
                  </a:lnTo>
                  <a:lnTo>
                    <a:pt x="1648" y="1272"/>
                  </a:lnTo>
                  <a:lnTo>
                    <a:pt x="1669" y="1251"/>
                  </a:lnTo>
                  <a:lnTo>
                    <a:pt x="1689" y="1225"/>
                  </a:lnTo>
                  <a:lnTo>
                    <a:pt x="1706" y="1197"/>
                  </a:lnTo>
                  <a:lnTo>
                    <a:pt x="1722" y="1162"/>
                  </a:lnTo>
                  <a:lnTo>
                    <a:pt x="1736" y="1124"/>
                  </a:lnTo>
                  <a:lnTo>
                    <a:pt x="1747" y="1079"/>
                  </a:lnTo>
                  <a:lnTo>
                    <a:pt x="1753" y="1059"/>
                  </a:lnTo>
                  <a:lnTo>
                    <a:pt x="1764" y="1042"/>
                  </a:lnTo>
                  <a:lnTo>
                    <a:pt x="1779" y="1027"/>
                  </a:lnTo>
                  <a:lnTo>
                    <a:pt x="1797" y="1017"/>
                  </a:lnTo>
                  <a:lnTo>
                    <a:pt x="1797" y="1017"/>
                  </a:lnTo>
                  <a:lnTo>
                    <a:pt x="1800" y="1017"/>
                  </a:lnTo>
                  <a:lnTo>
                    <a:pt x="1802" y="1016"/>
                  </a:lnTo>
                  <a:lnTo>
                    <a:pt x="1807" y="1014"/>
                  </a:lnTo>
                  <a:lnTo>
                    <a:pt x="1812" y="1011"/>
                  </a:lnTo>
                  <a:lnTo>
                    <a:pt x="1824" y="1006"/>
                  </a:lnTo>
                  <a:lnTo>
                    <a:pt x="1839" y="999"/>
                  </a:lnTo>
                  <a:lnTo>
                    <a:pt x="1858" y="990"/>
                  </a:lnTo>
                  <a:lnTo>
                    <a:pt x="1887" y="975"/>
                  </a:lnTo>
                  <a:lnTo>
                    <a:pt x="1921" y="957"/>
                  </a:lnTo>
                  <a:lnTo>
                    <a:pt x="1956" y="935"/>
                  </a:lnTo>
                  <a:lnTo>
                    <a:pt x="1994" y="911"/>
                  </a:lnTo>
                  <a:lnTo>
                    <a:pt x="2031" y="885"/>
                  </a:lnTo>
                  <a:lnTo>
                    <a:pt x="2064" y="856"/>
                  </a:lnTo>
                  <a:lnTo>
                    <a:pt x="2095" y="825"/>
                  </a:lnTo>
                  <a:lnTo>
                    <a:pt x="2122" y="794"/>
                  </a:lnTo>
                  <a:lnTo>
                    <a:pt x="2143" y="763"/>
                  </a:lnTo>
                  <a:lnTo>
                    <a:pt x="2159" y="731"/>
                  </a:lnTo>
                  <a:lnTo>
                    <a:pt x="2169" y="700"/>
                  </a:lnTo>
                  <a:lnTo>
                    <a:pt x="2171" y="670"/>
                  </a:lnTo>
                  <a:lnTo>
                    <a:pt x="2170" y="651"/>
                  </a:lnTo>
                  <a:lnTo>
                    <a:pt x="2165" y="628"/>
                  </a:lnTo>
                  <a:lnTo>
                    <a:pt x="2158" y="606"/>
                  </a:lnTo>
                  <a:lnTo>
                    <a:pt x="2138" y="561"/>
                  </a:lnTo>
                  <a:lnTo>
                    <a:pt x="2115" y="518"/>
                  </a:lnTo>
                  <a:lnTo>
                    <a:pt x="2089" y="476"/>
                  </a:lnTo>
                  <a:lnTo>
                    <a:pt x="2061" y="435"/>
                  </a:lnTo>
                  <a:lnTo>
                    <a:pt x="2029" y="397"/>
                  </a:lnTo>
                  <a:lnTo>
                    <a:pt x="1996" y="361"/>
                  </a:lnTo>
                  <a:lnTo>
                    <a:pt x="1958" y="327"/>
                  </a:lnTo>
                  <a:lnTo>
                    <a:pt x="1917" y="296"/>
                  </a:lnTo>
                  <a:lnTo>
                    <a:pt x="1873" y="268"/>
                  </a:lnTo>
                  <a:lnTo>
                    <a:pt x="1824" y="242"/>
                  </a:lnTo>
                  <a:lnTo>
                    <a:pt x="1773" y="220"/>
                  </a:lnTo>
                  <a:lnTo>
                    <a:pt x="1716" y="201"/>
                  </a:lnTo>
                  <a:lnTo>
                    <a:pt x="1655" y="186"/>
                  </a:lnTo>
                  <a:lnTo>
                    <a:pt x="1590" y="175"/>
                  </a:lnTo>
                  <a:lnTo>
                    <a:pt x="1521" y="168"/>
                  </a:lnTo>
                  <a:lnTo>
                    <a:pt x="1447" y="165"/>
                  </a:lnTo>
                  <a:close/>
                  <a:moveTo>
                    <a:pt x="1447" y="0"/>
                  </a:moveTo>
                  <a:lnTo>
                    <a:pt x="1527" y="3"/>
                  </a:lnTo>
                  <a:lnTo>
                    <a:pt x="1603" y="10"/>
                  </a:lnTo>
                  <a:lnTo>
                    <a:pt x="1676" y="21"/>
                  </a:lnTo>
                  <a:lnTo>
                    <a:pt x="1745" y="39"/>
                  </a:lnTo>
                  <a:lnTo>
                    <a:pt x="1811" y="60"/>
                  </a:lnTo>
                  <a:lnTo>
                    <a:pt x="1873" y="85"/>
                  </a:lnTo>
                  <a:lnTo>
                    <a:pt x="1931" y="113"/>
                  </a:lnTo>
                  <a:lnTo>
                    <a:pt x="1984" y="144"/>
                  </a:lnTo>
                  <a:lnTo>
                    <a:pt x="2034" y="180"/>
                  </a:lnTo>
                  <a:lnTo>
                    <a:pt x="2081" y="217"/>
                  </a:lnTo>
                  <a:lnTo>
                    <a:pt x="2124" y="258"/>
                  </a:lnTo>
                  <a:lnTo>
                    <a:pt x="2164" y="301"/>
                  </a:lnTo>
                  <a:lnTo>
                    <a:pt x="2200" y="347"/>
                  </a:lnTo>
                  <a:lnTo>
                    <a:pt x="2233" y="394"/>
                  </a:lnTo>
                  <a:lnTo>
                    <a:pt x="2261" y="443"/>
                  </a:lnTo>
                  <a:lnTo>
                    <a:pt x="2287" y="492"/>
                  </a:lnTo>
                  <a:lnTo>
                    <a:pt x="2310" y="544"/>
                  </a:lnTo>
                  <a:lnTo>
                    <a:pt x="2323" y="586"/>
                  </a:lnTo>
                  <a:lnTo>
                    <a:pt x="2332" y="628"/>
                  </a:lnTo>
                  <a:lnTo>
                    <a:pt x="2334" y="670"/>
                  </a:lnTo>
                  <a:lnTo>
                    <a:pt x="2331" y="717"/>
                  </a:lnTo>
                  <a:lnTo>
                    <a:pt x="2321" y="762"/>
                  </a:lnTo>
                  <a:lnTo>
                    <a:pt x="2306" y="803"/>
                  </a:lnTo>
                  <a:lnTo>
                    <a:pt x="2287" y="841"/>
                  </a:lnTo>
                  <a:lnTo>
                    <a:pt x="2264" y="877"/>
                  </a:lnTo>
                  <a:lnTo>
                    <a:pt x="2238" y="912"/>
                  </a:lnTo>
                  <a:lnTo>
                    <a:pt x="2210" y="943"/>
                  </a:lnTo>
                  <a:lnTo>
                    <a:pt x="2180" y="971"/>
                  </a:lnTo>
                  <a:lnTo>
                    <a:pt x="2149" y="999"/>
                  </a:lnTo>
                  <a:lnTo>
                    <a:pt x="2117" y="1023"/>
                  </a:lnTo>
                  <a:lnTo>
                    <a:pt x="2086" y="1046"/>
                  </a:lnTo>
                  <a:lnTo>
                    <a:pt x="2050" y="1070"/>
                  </a:lnTo>
                  <a:lnTo>
                    <a:pt x="2015" y="1092"/>
                  </a:lnTo>
                  <a:lnTo>
                    <a:pt x="1981" y="1111"/>
                  </a:lnTo>
                  <a:lnTo>
                    <a:pt x="1949" y="1127"/>
                  </a:lnTo>
                  <a:lnTo>
                    <a:pt x="1922" y="1141"/>
                  </a:lnTo>
                  <a:lnTo>
                    <a:pt x="1897" y="1152"/>
                  </a:lnTo>
                  <a:lnTo>
                    <a:pt x="1881" y="1205"/>
                  </a:lnTo>
                  <a:lnTo>
                    <a:pt x="1861" y="1254"/>
                  </a:lnTo>
                  <a:lnTo>
                    <a:pt x="1837" y="1297"/>
                  </a:lnTo>
                  <a:lnTo>
                    <a:pt x="1810" y="1337"/>
                  </a:lnTo>
                  <a:lnTo>
                    <a:pt x="1779" y="1373"/>
                  </a:lnTo>
                  <a:lnTo>
                    <a:pt x="1745" y="1404"/>
                  </a:lnTo>
                  <a:lnTo>
                    <a:pt x="1711" y="1430"/>
                  </a:lnTo>
                  <a:lnTo>
                    <a:pt x="1675" y="1453"/>
                  </a:lnTo>
                  <a:lnTo>
                    <a:pt x="1638" y="1472"/>
                  </a:lnTo>
                  <a:lnTo>
                    <a:pt x="1600" y="1487"/>
                  </a:lnTo>
                  <a:lnTo>
                    <a:pt x="1540" y="1504"/>
                  </a:lnTo>
                  <a:lnTo>
                    <a:pt x="1484" y="1516"/>
                  </a:lnTo>
                  <a:lnTo>
                    <a:pt x="1427" y="1524"/>
                  </a:lnTo>
                  <a:lnTo>
                    <a:pt x="1374" y="1528"/>
                  </a:lnTo>
                  <a:lnTo>
                    <a:pt x="1323" y="1529"/>
                  </a:lnTo>
                  <a:lnTo>
                    <a:pt x="1278" y="1530"/>
                  </a:lnTo>
                  <a:lnTo>
                    <a:pt x="1238" y="1530"/>
                  </a:lnTo>
                  <a:lnTo>
                    <a:pt x="1210" y="1531"/>
                  </a:lnTo>
                  <a:lnTo>
                    <a:pt x="1176" y="1536"/>
                  </a:lnTo>
                  <a:lnTo>
                    <a:pt x="1137" y="1544"/>
                  </a:lnTo>
                  <a:lnTo>
                    <a:pt x="1094" y="1552"/>
                  </a:lnTo>
                  <a:lnTo>
                    <a:pt x="1047" y="1565"/>
                  </a:lnTo>
                  <a:lnTo>
                    <a:pt x="996" y="1578"/>
                  </a:lnTo>
                  <a:lnTo>
                    <a:pt x="944" y="1594"/>
                  </a:lnTo>
                  <a:lnTo>
                    <a:pt x="890" y="1612"/>
                  </a:lnTo>
                  <a:lnTo>
                    <a:pt x="801" y="1640"/>
                  </a:lnTo>
                  <a:lnTo>
                    <a:pt x="711" y="1670"/>
                  </a:lnTo>
                  <a:lnTo>
                    <a:pt x="621" y="1700"/>
                  </a:lnTo>
                  <a:lnTo>
                    <a:pt x="532" y="1728"/>
                  </a:lnTo>
                  <a:lnTo>
                    <a:pt x="445" y="1754"/>
                  </a:lnTo>
                  <a:lnTo>
                    <a:pt x="394" y="1765"/>
                  </a:lnTo>
                  <a:lnTo>
                    <a:pt x="342" y="1769"/>
                  </a:lnTo>
                  <a:lnTo>
                    <a:pt x="337" y="1769"/>
                  </a:lnTo>
                  <a:lnTo>
                    <a:pt x="297" y="1767"/>
                  </a:lnTo>
                  <a:lnTo>
                    <a:pt x="259" y="1758"/>
                  </a:lnTo>
                  <a:lnTo>
                    <a:pt x="223" y="1744"/>
                  </a:lnTo>
                  <a:lnTo>
                    <a:pt x="190" y="1726"/>
                  </a:lnTo>
                  <a:lnTo>
                    <a:pt x="160" y="1705"/>
                  </a:lnTo>
                  <a:lnTo>
                    <a:pt x="132" y="1679"/>
                  </a:lnTo>
                  <a:lnTo>
                    <a:pt x="108" y="1650"/>
                  </a:lnTo>
                  <a:lnTo>
                    <a:pt x="87" y="1618"/>
                  </a:lnTo>
                  <a:lnTo>
                    <a:pt x="69" y="1584"/>
                  </a:lnTo>
                  <a:lnTo>
                    <a:pt x="47" y="1531"/>
                  </a:lnTo>
                  <a:lnTo>
                    <a:pt x="28" y="1472"/>
                  </a:lnTo>
                  <a:lnTo>
                    <a:pt x="16" y="1410"/>
                  </a:lnTo>
                  <a:lnTo>
                    <a:pt x="6" y="1345"/>
                  </a:lnTo>
                  <a:lnTo>
                    <a:pt x="1" y="1276"/>
                  </a:lnTo>
                  <a:lnTo>
                    <a:pt x="0" y="1205"/>
                  </a:lnTo>
                  <a:lnTo>
                    <a:pt x="0" y="1150"/>
                  </a:lnTo>
                  <a:lnTo>
                    <a:pt x="3" y="1094"/>
                  </a:lnTo>
                  <a:lnTo>
                    <a:pt x="12" y="1025"/>
                  </a:lnTo>
                  <a:lnTo>
                    <a:pt x="28" y="955"/>
                  </a:lnTo>
                  <a:lnTo>
                    <a:pt x="50" y="890"/>
                  </a:lnTo>
                  <a:lnTo>
                    <a:pt x="79" y="825"/>
                  </a:lnTo>
                  <a:lnTo>
                    <a:pt x="111" y="763"/>
                  </a:lnTo>
                  <a:lnTo>
                    <a:pt x="147" y="704"/>
                  </a:lnTo>
                  <a:lnTo>
                    <a:pt x="186" y="647"/>
                  </a:lnTo>
                  <a:lnTo>
                    <a:pt x="227" y="592"/>
                  </a:lnTo>
                  <a:lnTo>
                    <a:pt x="270" y="540"/>
                  </a:lnTo>
                  <a:lnTo>
                    <a:pt x="308" y="497"/>
                  </a:lnTo>
                  <a:lnTo>
                    <a:pt x="347" y="456"/>
                  </a:lnTo>
                  <a:lnTo>
                    <a:pt x="385" y="418"/>
                  </a:lnTo>
                  <a:lnTo>
                    <a:pt x="421" y="383"/>
                  </a:lnTo>
                  <a:lnTo>
                    <a:pt x="457" y="351"/>
                  </a:lnTo>
                  <a:lnTo>
                    <a:pt x="489" y="322"/>
                  </a:lnTo>
                  <a:lnTo>
                    <a:pt x="520" y="298"/>
                  </a:lnTo>
                  <a:lnTo>
                    <a:pt x="547" y="277"/>
                  </a:lnTo>
                  <a:lnTo>
                    <a:pt x="571" y="258"/>
                  </a:lnTo>
                  <a:lnTo>
                    <a:pt x="591" y="244"/>
                  </a:lnTo>
                  <a:lnTo>
                    <a:pt x="621" y="228"/>
                  </a:lnTo>
                  <a:lnTo>
                    <a:pt x="655" y="212"/>
                  </a:lnTo>
                  <a:lnTo>
                    <a:pt x="695" y="196"/>
                  </a:lnTo>
                  <a:lnTo>
                    <a:pt x="738" y="179"/>
                  </a:lnTo>
                  <a:lnTo>
                    <a:pt x="802" y="155"/>
                  </a:lnTo>
                  <a:lnTo>
                    <a:pt x="869" y="130"/>
                  </a:lnTo>
                  <a:lnTo>
                    <a:pt x="937" y="107"/>
                  </a:lnTo>
                  <a:lnTo>
                    <a:pt x="976" y="93"/>
                  </a:lnTo>
                  <a:lnTo>
                    <a:pt x="1015" y="81"/>
                  </a:lnTo>
                  <a:lnTo>
                    <a:pt x="1050" y="68"/>
                  </a:lnTo>
                  <a:lnTo>
                    <a:pt x="1085" y="57"/>
                  </a:lnTo>
                  <a:lnTo>
                    <a:pt x="1115" y="47"/>
                  </a:lnTo>
                  <a:lnTo>
                    <a:pt x="1140" y="40"/>
                  </a:lnTo>
                  <a:lnTo>
                    <a:pt x="1163" y="33"/>
                  </a:lnTo>
                  <a:lnTo>
                    <a:pt x="1179" y="28"/>
                  </a:lnTo>
                  <a:lnTo>
                    <a:pt x="1189" y="24"/>
                  </a:lnTo>
                  <a:lnTo>
                    <a:pt x="1192" y="23"/>
                  </a:lnTo>
                  <a:lnTo>
                    <a:pt x="1205" y="20"/>
                  </a:lnTo>
                  <a:lnTo>
                    <a:pt x="1289" y="9"/>
                  </a:lnTo>
                  <a:lnTo>
                    <a:pt x="1369" y="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63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3 Model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Raspberry Pi is a small, low-cost computer allowing for a range of different applications. </a:t>
            </a:r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180" y="3324418"/>
            <a:ext cx="3901440" cy="2599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358" y="2854675"/>
            <a:ext cx="42258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Pi’s talk to each other to determine approximate location.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Estimote </a:t>
            </a:r>
            <a:r>
              <a:rPr lang="en-US" dirty="0" smtClean="0"/>
              <a:t>Bluetooth Beacon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1" y="1727200"/>
            <a:ext cx="5347780" cy="4237038"/>
          </a:xfrm>
        </p:spPr>
        <p:txBody>
          <a:bodyPr/>
          <a:lstStyle/>
          <a:p>
            <a:r>
              <a:rPr lang="en-US" dirty="0" smtClean="0"/>
              <a:t>Wireless sensor.</a:t>
            </a:r>
          </a:p>
          <a:p>
            <a:r>
              <a:rPr lang="en-US" dirty="0" smtClean="0"/>
              <a:t>Equipped with an Accelerometer, Temperature Sensor, and Bluetooth SMART (Bluetooth LE).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113" y="1707744"/>
            <a:ext cx="2311400" cy="381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Estimote Bluetooth </a:t>
            </a:r>
            <a:r>
              <a:rPr lang="en-US" dirty="0" smtClean="0"/>
              <a:t>Beacon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Estimotes </a:t>
            </a:r>
            <a:r>
              <a:rPr lang="en-US" dirty="0"/>
              <a:t>will be </a:t>
            </a:r>
            <a:r>
              <a:rPr lang="en-US" dirty="0" smtClean="0"/>
              <a:t>tagged onto high-value assets to track them via Bluetooth.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754" y="3036843"/>
            <a:ext cx="5212080" cy="28130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42900" y="239423"/>
            <a:ext cx="8459788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en-US" kern="0" dirty="0" smtClean="0"/>
              <a:t>Raspberry Pi &amp; </a:t>
            </a:r>
            <a:r>
              <a:rPr lang="en-US" kern="0" dirty="0" err="1" smtClean="0"/>
              <a:t>Estimote</a:t>
            </a:r>
            <a:r>
              <a:rPr lang="en-US" kern="0" dirty="0" smtClean="0"/>
              <a:t> Integration</a:t>
            </a:r>
            <a:endParaRPr lang="en-US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1512000" y="148223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Beacons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6466" y="2475018"/>
            <a:ext cx="27825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Advertisement</a:t>
            </a:r>
          </a:p>
          <a:p>
            <a:pPr algn="ctr"/>
            <a:r>
              <a:rPr lang="en-US" dirty="0" smtClean="0"/>
              <a:t>Packets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683" y="4027474"/>
            <a:ext cx="34061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Received Signal</a:t>
            </a:r>
          </a:p>
          <a:p>
            <a:pPr algn="ctr"/>
            <a:r>
              <a:rPr lang="en-US" dirty="0" smtClean="0"/>
              <a:t>Strength Indicator</a:t>
            </a:r>
          </a:p>
          <a:p>
            <a:pPr algn="ctr"/>
            <a:r>
              <a:rPr lang="en-US" dirty="0" smtClean="0"/>
              <a:t>(RSSI) Value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34" y="3255263"/>
            <a:ext cx="472751" cy="593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2" y="4218359"/>
            <a:ext cx="472751" cy="5939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35" y="5112522"/>
            <a:ext cx="472751" cy="593945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5" idx="2"/>
            <a:endCxn id="6" idx="0"/>
          </p:cNvCxnSpPr>
          <p:nvPr/>
        </p:nvCxnSpPr>
        <p:spPr>
          <a:xfrm>
            <a:off x="2357745" y="2067010"/>
            <a:ext cx="0" cy="40800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2357745" y="3552236"/>
            <a:ext cx="1" cy="47523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16" idx="2"/>
          </p:cNvCxnSpPr>
          <p:nvPr/>
        </p:nvCxnSpPr>
        <p:spPr>
          <a:xfrm flipV="1">
            <a:off x="4060808" y="3849208"/>
            <a:ext cx="1208502" cy="963096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3"/>
            <a:endCxn id="17" idx="1"/>
          </p:cNvCxnSpPr>
          <p:nvPr/>
        </p:nvCxnSpPr>
        <p:spPr>
          <a:xfrm flipV="1">
            <a:off x="4060808" y="4515332"/>
            <a:ext cx="1874814" cy="296972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3"/>
            <a:endCxn id="18" idx="1"/>
          </p:cNvCxnSpPr>
          <p:nvPr/>
        </p:nvCxnSpPr>
        <p:spPr>
          <a:xfrm>
            <a:off x="4060808" y="4812304"/>
            <a:ext cx="972127" cy="59719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94406" y="1793669"/>
            <a:ext cx="23358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Location!</a:t>
            </a:r>
          </a:p>
          <a:p>
            <a:pPr algn="ctr"/>
            <a:r>
              <a:rPr lang="en-US" sz="2400" dirty="0" smtClean="0"/>
              <a:t>(via closest Pi)</a:t>
            </a:r>
            <a:endParaRPr lang="en-US" sz="2400" dirty="0"/>
          </a:p>
        </p:txBody>
      </p:sp>
      <p:cxnSp>
        <p:nvCxnSpPr>
          <p:cNvPr id="33" name="Elbow Connector 32"/>
          <p:cNvCxnSpPr>
            <a:stCxn id="17" idx="3"/>
            <a:endCxn id="31" idx="2"/>
          </p:cNvCxnSpPr>
          <p:nvPr/>
        </p:nvCxnSpPr>
        <p:spPr>
          <a:xfrm flipV="1">
            <a:off x="6408373" y="2870887"/>
            <a:ext cx="1053981" cy="1644445"/>
          </a:xfrm>
          <a:prstGeom prst="bentConnector2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8" idx="3"/>
            <a:endCxn id="31" idx="2"/>
          </p:cNvCxnSpPr>
          <p:nvPr/>
        </p:nvCxnSpPr>
        <p:spPr>
          <a:xfrm flipV="1">
            <a:off x="5505686" y="2870887"/>
            <a:ext cx="1956668" cy="2538608"/>
          </a:xfrm>
          <a:prstGeom prst="bentConnector2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6" idx="3"/>
            <a:endCxn id="31" idx="2"/>
          </p:cNvCxnSpPr>
          <p:nvPr/>
        </p:nvCxnSpPr>
        <p:spPr>
          <a:xfrm flipV="1">
            <a:off x="5505685" y="2870887"/>
            <a:ext cx="1956669" cy="681349"/>
          </a:xfrm>
          <a:prstGeom prst="bentConnector2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08111"/>
            <a:ext cx="9143997" cy="632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9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39423"/>
            <a:ext cx="8459788" cy="998537"/>
          </a:xfrm>
        </p:spPr>
        <p:txBody>
          <a:bodyPr/>
          <a:lstStyle/>
          <a:p>
            <a:r>
              <a:rPr lang="en-US" dirty="0" smtClean="0"/>
              <a:t>Raspberry Pi &amp; Estimote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628" y="1504329"/>
            <a:ext cx="8459788" cy="4237038"/>
          </a:xfrm>
        </p:spPr>
        <p:txBody>
          <a:bodyPr/>
          <a:lstStyle/>
          <a:p>
            <a:r>
              <a:rPr lang="en-US" dirty="0" smtClean="0"/>
              <a:t>Needed to rework how an Estimote works.</a:t>
            </a:r>
            <a:endParaRPr lang="en-US" dirty="0"/>
          </a:p>
          <a:p>
            <a:r>
              <a:rPr lang="en-US" dirty="0" smtClean="0"/>
              <a:t>Expected Use:		</a:t>
            </a:r>
            <a:r>
              <a:rPr lang="en-US" dirty="0"/>
              <a:t> </a:t>
            </a:r>
            <a:r>
              <a:rPr lang="en-US" dirty="0" smtClean="0"/>
              <a:t>      Our Use: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4" t="4480" r="2744" b="8888"/>
          <a:stretch/>
        </p:blipFill>
        <p:spPr>
          <a:xfrm>
            <a:off x="352628" y="2763806"/>
            <a:ext cx="3628159" cy="2632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4" t="4493" r="11411" b="23088"/>
          <a:stretch/>
        </p:blipFill>
        <p:spPr>
          <a:xfrm>
            <a:off x="4642517" y="2823970"/>
            <a:ext cx="3632856" cy="2512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888" y="5541312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“Earth rotating around Sun”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826126" y="5541312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“Sun rotating around Earth”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 system that …</a:t>
            </a:r>
          </a:p>
          <a:p>
            <a:r>
              <a:rPr lang="en-US" dirty="0"/>
              <a:t>	</a:t>
            </a:r>
            <a:r>
              <a:rPr lang="en-US" dirty="0" smtClean="0"/>
              <a:t>allows Pi’s to store data in one location</a:t>
            </a:r>
          </a:p>
          <a:p>
            <a:r>
              <a:rPr lang="en-US" dirty="0"/>
              <a:t>	</a:t>
            </a:r>
            <a:r>
              <a:rPr lang="en-US" dirty="0" smtClean="0"/>
              <a:t>allows Pi’s to communicate</a:t>
            </a:r>
          </a:p>
          <a:p>
            <a:r>
              <a:rPr lang="en-US" dirty="0" smtClean="0"/>
              <a:t>	allows user to see location of any </a:t>
            </a:r>
            <a:r>
              <a:rPr lang="en-US" dirty="0" err="1" smtClean="0"/>
              <a:t>Estimote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239423"/>
            <a:ext cx="8459788" cy="998537"/>
          </a:xfrm>
        </p:spPr>
        <p:txBody>
          <a:bodyPr/>
          <a:lstStyle/>
          <a:p>
            <a:r>
              <a:rPr lang="en-US" dirty="0" smtClean="0"/>
              <a:t>Raspberry Pi &amp; Estimote Integration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nnovationProject/finalFile.xml at AssetLocation · eherbert/InnovationProject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8" t="38502" r="11229" b="47116"/>
          <a:stretch/>
        </p:blipFill>
        <p:spPr>
          <a:xfrm>
            <a:off x="212370" y="4551450"/>
            <a:ext cx="8600109" cy="121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4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Additive Manufacturing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27200"/>
            <a:ext cx="8459788" cy="4237038"/>
          </a:xfrm>
        </p:spPr>
        <p:txBody>
          <a:bodyPr/>
          <a:lstStyle/>
          <a:p>
            <a:r>
              <a:rPr lang="en-US" dirty="0" smtClean="0"/>
              <a:t>Needed to create custom cases for the GE shop floor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r="10163" b="3950"/>
          <a:stretch/>
        </p:blipFill>
        <p:spPr>
          <a:xfrm>
            <a:off x="359914" y="3190672"/>
            <a:ext cx="2031978" cy="2216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2" r="10871"/>
          <a:stretch/>
        </p:blipFill>
        <p:spPr>
          <a:xfrm>
            <a:off x="6887189" y="3180944"/>
            <a:ext cx="1838528" cy="2478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43" y="3640779"/>
            <a:ext cx="2990014" cy="17665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Manufacturing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" t="39076" b="16729"/>
          <a:stretch/>
        </p:blipFill>
        <p:spPr>
          <a:xfrm>
            <a:off x="557213" y="2193133"/>
            <a:ext cx="7972425" cy="2694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9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7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GUI for user to enter part numbers when assigned to </a:t>
            </a:r>
            <a:r>
              <a:rPr lang="en-US" dirty="0" err="1" smtClean="0"/>
              <a:t>Estimote</a:t>
            </a:r>
            <a:endParaRPr lang="en-US" dirty="0" smtClean="0"/>
          </a:p>
          <a:p>
            <a:r>
              <a:rPr lang="en-US" dirty="0" smtClean="0"/>
              <a:t>Create map of shop floor for easy viewing of locations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95918" y="6373530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Roadblocks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7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Precise Location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Estimotes</a:t>
            </a:r>
            <a:r>
              <a:rPr lang="en-US" dirty="0" smtClean="0"/>
              <a:t> work on proximity and not exact location. Our system indicates which Pi is closest to Estimote.</a:t>
            </a:r>
          </a:p>
          <a:p>
            <a:r>
              <a:rPr lang="en-US" b="1" dirty="0" smtClean="0"/>
              <a:t>Solution</a:t>
            </a:r>
            <a:r>
              <a:rPr lang="en-US" b="1" dirty="0"/>
              <a:t>: </a:t>
            </a:r>
            <a:r>
              <a:rPr lang="en-US" b="1" dirty="0" smtClean="0"/>
              <a:t>Triangulation using the RSSI signals from one Estimote to 3+ Pi’s.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46" y="3821843"/>
            <a:ext cx="2101173" cy="2092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9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Issues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39999"/>
              </p:ext>
            </p:extLst>
          </p:nvPr>
        </p:nvGraphicFramePr>
        <p:xfrm>
          <a:off x="472389" y="2030060"/>
          <a:ext cx="8151628" cy="31399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75814"/>
                <a:gridCol w="4075814"/>
              </a:tblGrid>
              <a:tr h="5186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Information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Wireless Encryption</a:t>
                      </a:r>
                    </a:p>
                  </a:txBody>
                  <a:tcPr/>
                </a:tc>
              </a:tr>
              <a:tr h="15292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/>
                        <a:t>Location data must be hosted somewhere in order for it to be compiled and analyzed. This location needs to be secure and comply with GE security measures.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Possibility of unauthorized person receiving signal.</a:t>
                      </a:r>
                    </a:p>
                  </a:txBody>
                  <a:tcPr/>
                </a:tc>
              </a:tr>
              <a:tr h="4678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Solution: GE Enterprise </a:t>
                      </a:r>
                      <a:r>
                        <a:rPr lang="en-US" sz="2000" b="1" dirty="0" err="1" smtClean="0"/>
                        <a:t>Github</a:t>
                      </a:r>
                      <a:r>
                        <a:rPr lang="en-US" sz="2000" b="1" dirty="0" smtClean="0"/>
                        <a:t> Account.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Solution: Encrypt signal from </a:t>
                      </a:r>
                      <a:r>
                        <a:rPr lang="en-US" sz="2000" b="1" dirty="0" err="1" smtClean="0"/>
                        <a:t>Estimotes</a:t>
                      </a:r>
                      <a:r>
                        <a:rPr lang="en-US" sz="2000" b="1" dirty="0" smtClean="0"/>
                        <a:t> to Pi’s and from Pi’s to GitHub.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1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0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3344052" y="1709675"/>
            <a:ext cx="19454" cy="3185585"/>
          </a:xfrm>
          <a:prstGeom prst="line">
            <a:avLst/>
          </a:prstGeom>
          <a:ln w="381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280989"/>
            <a:ext cx="8459788" cy="614362"/>
          </a:xfrm>
        </p:spPr>
        <p:txBody>
          <a:bodyPr/>
          <a:lstStyle/>
          <a:p>
            <a:r>
              <a:rPr lang="en-US" dirty="0" smtClean="0"/>
              <a:t>Prototype Roadmap</a:t>
            </a:r>
            <a:endParaRPr lang="de-DE" dirty="0"/>
          </a:p>
        </p:txBody>
      </p:sp>
      <p:sp>
        <p:nvSpPr>
          <p:cNvPr id="959491" name="AutoShape 3"/>
          <p:cNvSpPr>
            <a:spLocks noChangeArrowheads="1"/>
          </p:cNvSpPr>
          <p:nvPr/>
        </p:nvSpPr>
        <p:spPr bwMode="auto">
          <a:xfrm>
            <a:off x="618230" y="3171585"/>
            <a:ext cx="7924800" cy="914400"/>
          </a:xfrm>
          <a:prstGeom prst="rightArrow">
            <a:avLst>
              <a:gd name="adj1" fmla="val 53787"/>
              <a:gd name="adj2" fmla="val 48309"/>
            </a:avLst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anchor="ctr"/>
          <a:lstStyle/>
          <a:p>
            <a:pPr algn="ctr"/>
            <a:r>
              <a:rPr lang="de-DE" sz="2400" b="1" dirty="0" smtClean="0">
                <a:solidFill>
                  <a:schemeClr val="bg1"/>
                </a:solidFill>
              </a:rPr>
              <a:t>Road to Implementation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959492" name="Rectangle 4"/>
          <p:cNvSpPr>
            <a:spLocks noChangeArrowheads="1"/>
          </p:cNvSpPr>
          <p:nvPr/>
        </p:nvSpPr>
        <p:spPr bwMode="auto">
          <a:xfrm>
            <a:off x="397734" y="1743333"/>
            <a:ext cx="1469974" cy="60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038" tIns="23812" rIns="46038" bIns="23812">
            <a:spAutoFit/>
          </a:bodyPr>
          <a:lstStyle/>
          <a:p>
            <a:pPr algn="ctr" defTabSz="228600"/>
            <a:r>
              <a:rPr lang="de-DE" sz="1800" dirty="0" smtClean="0"/>
              <a:t>Material Procurement</a:t>
            </a:r>
            <a:endParaRPr lang="de-DE" sz="1800" dirty="0"/>
          </a:p>
        </p:txBody>
      </p:sp>
      <p:sp>
        <p:nvSpPr>
          <p:cNvPr id="959493" name="Line 5"/>
          <p:cNvSpPr>
            <a:spLocks noChangeShapeType="1"/>
          </p:cNvSpPr>
          <p:nvPr/>
        </p:nvSpPr>
        <p:spPr bwMode="auto">
          <a:xfrm>
            <a:off x="1151630" y="2333385"/>
            <a:ext cx="0" cy="911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59494" name="Rectangle 6"/>
          <p:cNvSpPr>
            <a:spLocks noChangeArrowheads="1"/>
          </p:cNvSpPr>
          <p:nvPr/>
        </p:nvSpPr>
        <p:spPr bwMode="auto">
          <a:xfrm>
            <a:off x="5130012" y="1755635"/>
            <a:ext cx="1314855" cy="87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038" tIns="23812" rIns="46038" bIns="23812">
            <a:spAutoFit/>
          </a:bodyPr>
          <a:lstStyle/>
          <a:p>
            <a:pPr algn="ctr" defTabSz="228600"/>
            <a:r>
              <a:rPr lang="de-DE" sz="1800" dirty="0" smtClean="0"/>
              <a:t>Live Demo w/ ME Manager</a:t>
            </a:r>
            <a:endParaRPr lang="de-DE" sz="1800" dirty="0"/>
          </a:p>
        </p:txBody>
      </p:sp>
      <p:sp>
        <p:nvSpPr>
          <p:cNvPr id="959500" name="Rectangle 12"/>
          <p:cNvSpPr>
            <a:spLocks noChangeArrowheads="1"/>
          </p:cNvSpPr>
          <p:nvPr/>
        </p:nvSpPr>
        <p:spPr bwMode="auto">
          <a:xfrm>
            <a:off x="2256983" y="4884613"/>
            <a:ext cx="1498059" cy="32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038" tIns="23812" rIns="46038" bIns="23812">
            <a:spAutoFit/>
          </a:bodyPr>
          <a:lstStyle/>
          <a:p>
            <a:pPr algn="ctr" defTabSz="228600"/>
            <a:r>
              <a:rPr lang="de-DE" sz="1800" dirty="0" smtClean="0"/>
              <a:t>Development</a:t>
            </a:r>
            <a:endParaRPr lang="de-DE" sz="1800" dirty="0"/>
          </a:p>
        </p:txBody>
      </p:sp>
      <p:sp>
        <p:nvSpPr>
          <p:cNvPr id="959502" name="Line 14"/>
          <p:cNvSpPr>
            <a:spLocks noChangeShapeType="1"/>
          </p:cNvSpPr>
          <p:nvPr/>
        </p:nvSpPr>
        <p:spPr bwMode="auto">
          <a:xfrm flipV="1">
            <a:off x="3006012" y="3954695"/>
            <a:ext cx="0" cy="911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59503" name="Rectangle 15"/>
          <p:cNvSpPr>
            <a:spLocks noChangeArrowheads="1"/>
          </p:cNvSpPr>
          <p:nvPr/>
        </p:nvSpPr>
        <p:spPr bwMode="auto">
          <a:xfrm>
            <a:off x="4174317" y="4726659"/>
            <a:ext cx="2283919" cy="60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038" tIns="23812" rIns="46038" bIns="23812">
            <a:spAutoFit/>
          </a:bodyPr>
          <a:lstStyle/>
          <a:p>
            <a:pPr algn="ctr" defTabSz="228600"/>
            <a:r>
              <a:rPr lang="de-DE" sz="1800" dirty="0" smtClean="0"/>
              <a:t>System Intallation &amp; Initial Testing</a:t>
            </a:r>
            <a:endParaRPr lang="de-DE" sz="1800" dirty="0"/>
          </a:p>
        </p:txBody>
      </p:sp>
      <p:sp>
        <p:nvSpPr>
          <p:cNvPr id="959504" name="Line 16"/>
          <p:cNvSpPr>
            <a:spLocks noChangeShapeType="1"/>
          </p:cNvSpPr>
          <p:nvPr/>
        </p:nvSpPr>
        <p:spPr bwMode="auto">
          <a:xfrm rot="10800000" flipH="1">
            <a:off x="5311082" y="4041606"/>
            <a:ext cx="1" cy="64447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59507" name="Rectangle 19"/>
          <p:cNvSpPr>
            <a:spLocks noChangeArrowheads="1"/>
          </p:cNvSpPr>
          <p:nvPr/>
        </p:nvSpPr>
        <p:spPr bwMode="auto">
          <a:xfrm>
            <a:off x="6662577" y="5029688"/>
            <a:ext cx="1944484" cy="32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038" tIns="23812" rIns="46038" bIns="23812">
            <a:spAutoFit/>
          </a:bodyPr>
          <a:lstStyle/>
          <a:p>
            <a:pPr algn="ctr" defTabSz="228600"/>
            <a:r>
              <a:rPr lang="de-DE" sz="1800" dirty="0" smtClean="0"/>
              <a:t>Employee Training </a:t>
            </a:r>
            <a:endParaRPr lang="de-DE" sz="1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693325" y="1731297"/>
            <a:ext cx="1367007" cy="60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038" tIns="23812" rIns="46038" bIns="23812">
            <a:spAutoFit/>
          </a:bodyPr>
          <a:lstStyle/>
          <a:p>
            <a:pPr algn="ctr" defTabSz="228600"/>
            <a:r>
              <a:rPr lang="de-DE" sz="1800" dirty="0" smtClean="0"/>
              <a:t>Working Prototype</a:t>
            </a:r>
            <a:endParaRPr lang="de-DE" sz="1800" dirty="0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4376829" y="2333384"/>
            <a:ext cx="0" cy="911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507062" y="1346817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June 20-29</a:t>
            </a:r>
            <a:endParaRPr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2092140" y="5328746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July 5 - August 3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>
          <a:xfrm>
            <a:off x="5194970" y="1340343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August 10</a:t>
            </a:r>
            <a:endParaRPr lang="en-US" sz="1800" dirty="0"/>
          </a:p>
        </p:txBody>
      </p:sp>
      <p:sp>
        <p:nvSpPr>
          <p:cNvPr id="22" name="Rectangle 21"/>
          <p:cNvSpPr/>
          <p:nvPr/>
        </p:nvSpPr>
        <p:spPr>
          <a:xfrm>
            <a:off x="3845273" y="1361965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August 5</a:t>
            </a:r>
            <a:endParaRPr lang="en-US" sz="1800" dirty="0"/>
          </a:p>
        </p:txBody>
      </p:sp>
      <p:sp>
        <p:nvSpPr>
          <p:cNvPr id="23" name="Rectangle 22"/>
          <p:cNvSpPr/>
          <p:nvPr/>
        </p:nvSpPr>
        <p:spPr>
          <a:xfrm>
            <a:off x="4779526" y="5349640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August 9</a:t>
            </a:r>
            <a:endParaRPr lang="en-US" sz="1800" dirty="0"/>
          </a:p>
        </p:txBody>
      </p:sp>
      <p:sp>
        <p:nvSpPr>
          <p:cNvPr id="24" name="Rectangle 23"/>
          <p:cNvSpPr/>
          <p:nvPr/>
        </p:nvSpPr>
        <p:spPr>
          <a:xfrm>
            <a:off x="7042348" y="5387308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 smtClean="0"/>
              <a:t>August 12</a:t>
            </a:r>
            <a:endParaRPr lang="en-US" sz="1800" dirty="0"/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>
            <a:off x="5787439" y="2634721"/>
            <a:ext cx="1" cy="700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 rot="10800000">
            <a:off x="7634819" y="3954694"/>
            <a:ext cx="0" cy="911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688299" y="1038799"/>
            <a:ext cx="133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800" dirty="0" smtClean="0">
                <a:solidFill>
                  <a:srgbClr val="FF0000"/>
                </a:solidFill>
              </a:rPr>
              <a:t>Current Progress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2744" y="295275"/>
            <a:ext cx="3219450" cy="52322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Proximity Estimotes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75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Budget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Full Implementation Cost: </a:t>
            </a:r>
            <a:r>
              <a:rPr lang="en-US" sz="2800" b="1" dirty="0" smtClean="0"/>
              <a:t>$2,336.50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25 </a:t>
            </a:r>
            <a:r>
              <a:rPr lang="en-US" sz="2400" dirty="0" err="1" smtClean="0"/>
              <a:t>Rpi’s</a:t>
            </a:r>
            <a:r>
              <a:rPr lang="en-US" sz="2400" dirty="0" smtClean="0"/>
              <a:t> + Charger + SD Card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26 Estimotes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Case Filament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2744" y="295275"/>
            <a:ext cx="3219450" cy="52322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Location Estimotes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4-Year Return On Investment (ROI)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Break-even Point: </a:t>
            </a:r>
            <a:r>
              <a:rPr lang="en-US" sz="2800" b="1" dirty="0" smtClean="0"/>
              <a:t>21 DAYS</a:t>
            </a:r>
          </a:p>
          <a:p>
            <a:endParaRPr lang="en-US" sz="2800" dirty="0"/>
          </a:p>
          <a:p>
            <a:r>
              <a:rPr lang="en-US" sz="2800" dirty="0" smtClean="0"/>
              <a:t>ROI: </a:t>
            </a:r>
            <a:r>
              <a:rPr lang="en-US" sz="2800" b="1" dirty="0" smtClean="0"/>
              <a:t>67.4 Times!!!</a:t>
            </a:r>
            <a:r>
              <a:rPr lang="en-US" sz="2800" dirty="0" smtClean="0"/>
              <a:t>(6748%)</a:t>
            </a:r>
          </a:p>
          <a:p>
            <a:endParaRPr lang="en-US" sz="2800" dirty="0"/>
          </a:p>
          <a:p>
            <a:r>
              <a:rPr lang="en-US" sz="2800" dirty="0" smtClean="0"/>
              <a:t>Total potential savings: </a:t>
            </a:r>
            <a:r>
              <a:rPr lang="en-US" sz="2800" b="1" dirty="0" smtClean="0"/>
              <a:t>$157,663.50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30682" y="4544211"/>
            <a:ext cx="32957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Emily Herbert</a:t>
            </a:r>
          </a:p>
          <a:p>
            <a:pPr algn="ctr"/>
            <a:r>
              <a:rPr lang="en-US" sz="2400" dirty="0" smtClean="0"/>
              <a:t>Technical Development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176541" y="4544212"/>
            <a:ext cx="26893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Kyle Hudgins</a:t>
            </a:r>
          </a:p>
          <a:p>
            <a:pPr algn="ctr"/>
            <a:r>
              <a:rPr lang="en-US" sz="2400" dirty="0" smtClean="0"/>
              <a:t>Project Planning &amp; </a:t>
            </a:r>
          </a:p>
          <a:p>
            <a:pPr algn="ctr"/>
            <a:r>
              <a:rPr lang="en-US" sz="2400" dirty="0" smtClean="0"/>
              <a:t>Development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0573" y="1727199"/>
            <a:ext cx="2679879" cy="26798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64" y="1762033"/>
            <a:ext cx="2610210" cy="2610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Applications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10571"/>
              </p:ext>
            </p:extLst>
          </p:nvPr>
        </p:nvGraphicFramePr>
        <p:xfrm>
          <a:off x="554738" y="1705051"/>
          <a:ext cx="7843283" cy="38510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19870"/>
                <a:gridCol w="3923413"/>
              </a:tblGrid>
              <a:tr h="925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dirty="0" smtClean="0">
                          <a:latin typeface="+mj-lt"/>
                        </a:rPr>
                        <a:t>Brilliant</a:t>
                      </a:r>
                      <a:r>
                        <a:rPr lang="en-US" sz="4000" b="0" baseline="0" dirty="0" smtClean="0">
                          <a:latin typeface="+mj-lt"/>
                        </a:rPr>
                        <a:t> Factory</a:t>
                      </a:r>
                      <a:endParaRPr lang="en-US" sz="4000" b="0" dirty="0" smtClean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More comprehensive planning for</a:t>
                      </a:r>
                      <a:r>
                        <a:rPr lang="en-US" baseline="0" dirty="0" smtClean="0"/>
                        <a:t> customer orders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Eliminate manual cycle counting and physical inventory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Employees and customers can track product</a:t>
                      </a:r>
                      <a:r>
                        <a:rPr lang="en-US" baseline="0" dirty="0" smtClean="0"/>
                        <a:t> components during lifecycle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Sensors can gather data on temperature, motion, light, etc.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“</a:t>
                      </a:r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pulls call of inventory and cross referencing official inventory with actual </a:t>
                      </a:r>
                      <a:r>
                        <a:rPr lang="en-US" baseline="0" dirty="0" smtClean="0"/>
                        <a:t>inventory. No </a:t>
                      </a:r>
                      <a:r>
                        <a:rPr lang="en-US" baseline="0" dirty="0" smtClean="0"/>
                        <a:t>interaction needed unless numbers are off.”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“The </a:t>
                      </a:r>
                      <a:r>
                        <a:rPr lang="en-US" dirty="0" smtClean="0"/>
                        <a:t>product was exposed to harsh temperatures 5 times on the shop floor</a:t>
                      </a:r>
                      <a:r>
                        <a:rPr lang="en-US" dirty="0" smtClean="0"/>
                        <a:t>”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“The </a:t>
                      </a:r>
                      <a:r>
                        <a:rPr lang="en-US" dirty="0" smtClean="0"/>
                        <a:t>product was dropped 1 time on the shop floor”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Users\212461641\Downloads\Predix_UI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02"/>
          <a:stretch/>
        </p:blipFill>
        <p:spPr bwMode="auto">
          <a:xfrm>
            <a:off x="4665171" y="1903388"/>
            <a:ext cx="3628217" cy="6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for Thought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Technology is ever changing </a:t>
            </a:r>
          </a:p>
          <a:p>
            <a:endParaRPr lang="en-US" dirty="0"/>
          </a:p>
          <a:p>
            <a:r>
              <a:rPr lang="en-US" dirty="0" smtClean="0"/>
              <a:t>Beacon technology developer friendly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for Thought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8000" y="2583156"/>
            <a:ext cx="3246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Flow cells!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3229250" y="3454614"/>
            <a:ext cx="4837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Computers!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1262743" y="4654943"/>
            <a:ext cx="3642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Transducers!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980001" y="1949607"/>
            <a:ext cx="419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Portable Machinery!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7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45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upload.wikimedia.org/wikipedia/commons/thumb/7/72/Raspberry_Pi_2_Model_B_v1.1_rear_angle_new.jpg/1280px-Raspberry_Pi_2_Model_B_v1.1_rear_angle_new.jpg</a:t>
            </a:r>
            <a:endParaRPr lang="en-US" sz="1200" dirty="0" smtClean="0"/>
          </a:p>
          <a:p>
            <a:r>
              <a:rPr lang="en-US" sz="1200" dirty="0">
                <a:hlinkClick r:id="rId4"/>
              </a:rPr>
              <a:t>http://</a:t>
            </a:r>
            <a:r>
              <a:rPr lang="en-US" sz="1200" dirty="0" smtClean="0">
                <a:hlinkClick r:id="rId4"/>
              </a:rPr>
              <a:t>developer.estimote.com/assets/gfx/tech-overview-1-aff2fd4b.png</a:t>
            </a:r>
            <a:endParaRPr lang="en-US" sz="1200" dirty="0" smtClean="0"/>
          </a:p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developer.estimote.com/assets/gfx/tech-overview-2-e464c90e.jpg</a:t>
            </a:r>
            <a:endParaRPr lang="en-US" sz="12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Economic Feasibility Analysis (Location)</a:t>
            </a:r>
            <a:endParaRPr lang="en-US" sz="3600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023938"/>
            <a:ext cx="7781925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2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Economic Feasibility Analysis (Proximity)</a:t>
            </a:r>
            <a:endParaRPr lang="en-US" sz="3600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862013"/>
            <a:ext cx="778192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7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15666" y="4377733"/>
            <a:ext cx="29258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Lily Thomas</a:t>
            </a:r>
          </a:p>
          <a:p>
            <a:pPr algn="ctr"/>
            <a:r>
              <a:rPr lang="en-US" sz="2400" dirty="0"/>
              <a:t>Manufacturing </a:t>
            </a:r>
            <a:r>
              <a:rPr lang="en-US" sz="2400" dirty="0" smtClean="0"/>
              <a:t>Shop</a:t>
            </a:r>
          </a:p>
          <a:p>
            <a:pPr algn="ctr"/>
            <a:r>
              <a:rPr lang="en-US" sz="2400" dirty="0" smtClean="0"/>
              <a:t>Operations Manager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r="12976"/>
          <a:stretch/>
        </p:blipFill>
        <p:spPr>
          <a:xfrm>
            <a:off x="1829525" y="1791010"/>
            <a:ext cx="1898081" cy="24563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/>
          <p:cNvSpPr/>
          <p:nvPr/>
        </p:nvSpPr>
        <p:spPr>
          <a:xfrm>
            <a:off x="5026405" y="4562398"/>
            <a:ext cx="31667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Lindsey Elliott</a:t>
            </a:r>
          </a:p>
          <a:p>
            <a:pPr algn="ctr"/>
            <a:r>
              <a:rPr lang="en-US" sz="2400" dirty="0" smtClean="0"/>
              <a:t>Engineering EID Intern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0"/>
          <a:stretch/>
        </p:blipFill>
        <p:spPr>
          <a:xfrm>
            <a:off x="5629080" y="1736927"/>
            <a:ext cx="1961411" cy="2564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8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High value assets go missing on the shop floor.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total cost </a:t>
            </a:r>
            <a:r>
              <a:rPr lang="en-US" dirty="0" smtClean="0"/>
              <a:t>of missing </a:t>
            </a:r>
            <a:r>
              <a:rPr lang="en-US" dirty="0"/>
              <a:t>flow cells last year totaled </a:t>
            </a:r>
            <a:r>
              <a:rPr lang="en-US" dirty="0" smtClean="0"/>
              <a:t>approximately </a:t>
            </a:r>
            <a:r>
              <a:rPr lang="en-US" b="1" dirty="0" smtClean="0"/>
              <a:t>$40,000 </a:t>
            </a:r>
            <a:r>
              <a:rPr lang="en-US" dirty="0" smtClean="0"/>
              <a:t>at just the Billerica site.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736127"/>
            <a:ext cx="3833281" cy="2874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" b="8427"/>
          <a:stretch/>
        </p:blipFill>
        <p:spPr>
          <a:xfrm>
            <a:off x="4640094" y="2736127"/>
            <a:ext cx="4022000" cy="27544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95918" y="6383804"/>
            <a:ext cx="1116562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7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440" y="2872230"/>
            <a:ext cx="4861560" cy="3985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system to track high value assets on the shop floor in real time and to display each asset’s location as accurately as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69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GE Colour Palette">
      <a:dk1>
        <a:srgbClr val="1E4191"/>
      </a:dk1>
      <a:lt1>
        <a:srgbClr val="FFFFFF"/>
      </a:lt1>
      <a:dk2>
        <a:srgbClr val="FF6600"/>
      </a:dk2>
      <a:lt2>
        <a:srgbClr val="EE3324"/>
      </a:lt2>
      <a:accent1>
        <a:srgbClr val="711371"/>
      </a:accent1>
      <a:accent2>
        <a:srgbClr val="28B9F5"/>
      </a:accent2>
      <a:accent3>
        <a:srgbClr val="00AA50"/>
      </a:accent3>
      <a:accent4>
        <a:srgbClr val="CD0078"/>
      </a:accent4>
      <a:accent5>
        <a:srgbClr val="76B900"/>
      </a:accent5>
      <a:accent6>
        <a:srgbClr val="EBD70A"/>
      </a:accent6>
      <a:hlink>
        <a:srgbClr val="EE3324"/>
      </a:hlink>
      <a:folHlink>
        <a:srgbClr val="EE3324"/>
      </a:folHlink>
    </a:clrScheme>
    <a:fontScheme name="GE Fonts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4880"/>
      </a:dk2>
      <a:lt2>
        <a:srgbClr val="CECECE"/>
      </a:lt2>
      <a:accent1>
        <a:srgbClr val="004880"/>
      </a:accent1>
      <a:accent2>
        <a:srgbClr val="B3D7E8"/>
      </a:accent2>
      <a:accent3>
        <a:srgbClr val="FFFFFF"/>
      </a:accent3>
      <a:accent4>
        <a:srgbClr val="000000"/>
      </a:accent4>
      <a:accent5>
        <a:srgbClr val="AAB1C0"/>
      </a:accent5>
      <a:accent6>
        <a:srgbClr val="A2C3D2"/>
      </a:accent6>
      <a:hlink>
        <a:srgbClr val="094CAD"/>
      </a:hlink>
      <a:folHlink>
        <a:srgbClr val="4393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4880"/>
      </a:dk2>
      <a:lt2>
        <a:srgbClr val="CECECE"/>
      </a:lt2>
      <a:accent1>
        <a:srgbClr val="004880"/>
      </a:accent1>
      <a:accent2>
        <a:srgbClr val="B3D7E8"/>
      </a:accent2>
      <a:accent3>
        <a:srgbClr val="FFFFFF"/>
      </a:accent3>
      <a:accent4>
        <a:srgbClr val="000000"/>
      </a:accent4>
      <a:accent5>
        <a:srgbClr val="AAB1C0"/>
      </a:accent5>
      <a:accent6>
        <a:srgbClr val="A2C3D2"/>
      </a:accent6>
      <a:hlink>
        <a:srgbClr val="094CAD"/>
      </a:hlink>
      <a:folHlink>
        <a:srgbClr val="4393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1842</TotalTime>
  <Words>695</Words>
  <Application>Microsoft Office PowerPoint</Application>
  <PresentationFormat>On-screen Show (4:3)</PresentationFormat>
  <Paragraphs>142</Paragraphs>
  <Slides>36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blank</vt:lpstr>
      <vt:lpstr>ITLP Innovation Project</vt:lpstr>
      <vt:lpstr>Intro</vt:lpstr>
      <vt:lpstr>Intro</vt:lpstr>
      <vt:lpstr>Intro</vt:lpstr>
      <vt:lpstr>The Problem</vt:lpstr>
      <vt:lpstr>The Problem</vt:lpstr>
      <vt:lpstr>Solution</vt:lpstr>
      <vt:lpstr>Solution</vt:lpstr>
      <vt:lpstr>The Technology</vt:lpstr>
      <vt:lpstr>Raspberry Pi 3 Model B</vt:lpstr>
      <vt:lpstr>Estimote Bluetooth Beacon </vt:lpstr>
      <vt:lpstr>Estimote Bluetooth Beacon </vt:lpstr>
      <vt:lpstr>PowerPoint Presentation</vt:lpstr>
      <vt:lpstr>PowerPoint Presentation</vt:lpstr>
      <vt:lpstr>Steps so far</vt:lpstr>
      <vt:lpstr>Raspberry Pi &amp; Estimote Integration</vt:lpstr>
      <vt:lpstr>Raspberry Pi &amp; Estimote Integration</vt:lpstr>
      <vt:lpstr>Additive Manufacturing</vt:lpstr>
      <vt:lpstr>Additive Manufacturing</vt:lpstr>
      <vt:lpstr>Current Work</vt:lpstr>
      <vt:lpstr>GUI</vt:lpstr>
      <vt:lpstr>Potential Roadblocks</vt:lpstr>
      <vt:lpstr>Precise Location Tracking</vt:lpstr>
      <vt:lpstr>Security Issues</vt:lpstr>
      <vt:lpstr>Deployment</vt:lpstr>
      <vt:lpstr>Prototype Roadmap</vt:lpstr>
      <vt:lpstr>Deployment Budget</vt:lpstr>
      <vt:lpstr>4-Year Return On Investment (ROI)</vt:lpstr>
      <vt:lpstr>Future Applications</vt:lpstr>
      <vt:lpstr>Future Applications</vt:lpstr>
      <vt:lpstr>Food for Thought</vt:lpstr>
      <vt:lpstr>Food for Thought</vt:lpstr>
      <vt:lpstr>PowerPoint Presentation</vt:lpstr>
      <vt:lpstr>Sources</vt:lpstr>
      <vt:lpstr>Economic Feasibility Analysis (Location)</vt:lpstr>
      <vt:lpstr>Economic Feasibility Analysis (Proximity)</vt:lpstr>
    </vt:vector>
  </TitlesOfParts>
  <Company>GE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RidGE</dc:title>
  <dc:creator>GE User</dc:creator>
  <cp:keywords>September 22, 2004 – Version 1.1</cp:keywords>
  <dc:description>General Electric Company 2004</dc:description>
  <cp:lastModifiedBy>GE User</cp:lastModifiedBy>
  <cp:revision>110</cp:revision>
  <cp:lastPrinted>2003-08-29T14:38:12Z</cp:lastPrinted>
  <dcterms:created xsi:type="dcterms:W3CDTF">2016-07-07T18:18:49Z</dcterms:created>
  <dcterms:modified xsi:type="dcterms:W3CDTF">2016-07-29T18:37:42Z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alette">
    <vt:lpwstr>GE Template</vt:lpwstr>
  </property>
  <property fmtid="{D5CDD505-2E9C-101B-9397-08002B2CF9AE}" pid="3" name="WizKit Template Type">
    <vt:lpwstr>Onscreen</vt:lpwstr>
  </property>
  <property fmtid="{D5CDD505-2E9C-101B-9397-08002B2CF9AE}" pid="4" name="WizKit Template Version">
    <vt:i4>4</vt:i4>
  </property>
  <property fmtid="{D5CDD505-2E9C-101B-9397-08002B2CF9AE}" pid="5" name="TB4 template version">
    <vt:r8>4</vt:r8>
  </property>
  <property fmtid="{D5CDD505-2E9C-101B-9397-08002B2CF9AE}" pid="6" name="TB4 template type">
    <vt:lpwstr>onscreen</vt:lpwstr>
  </property>
</Properties>
</file>